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14"/>
  </p:notesMasterIdLst>
  <p:sldIdLst>
    <p:sldId id="256" r:id="rId2"/>
    <p:sldId id="257" r:id="rId3"/>
    <p:sldId id="258" r:id="rId4"/>
    <p:sldId id="259" r:id="rId5"/>
    <p:sldId id="260" r:id="rId6"/>
    <p:sldId id="261" r:id="rId7"/>
    <p:sldId id="262" r:id="rId8"/>
    <p:sldId id="269" r:id="rId9"/>
    <p:sldId id="263" r:id="rId10"/>
    <p:sldId id="270" r:id="rId11"/>
    <p:sldId id="265" r:id="rId12"/>
    <p:sldId id="268" r:id="rId1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p:cViewPr varScale="1">
        <p:scale>
          <a:sx n="80" d="100"/>
          <a:sy n="80" d="100"/>
        </p:scale>
        <p:origin x="120" y="22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uru Narasimha" userId="bd3f5b018a89079d" providerId="LiveId" clId="{69F0B7B8-A48D-48FD-8D34-6509FC35AB36}"/>
    <pc:docChg chg="modSld">
      <pc:chgData name="Konduru Narasimha" userId="bd3f5b018a89079d" providerId="LiveId" clId="{69F0B7B8-A48D-48FD-8D34-6509FC35AB36}" dt="2024-03-30T14:42:22.571" v="0" actId="1076"/>
      <pc:docMkLst>
        <pc:docMk/>
      </pc:docMkLst>
      <pc:sldChg chg="modSp mod">
        <pc:chgData name="Konduru Narasimha" userId="bd3f5b018a89079d" providerId="LiveId" clId="{69F0B7B8-A48D-48FD-8D34-6509FC35AB36}" dt="2024-03-30T14:42:22.571" v="0" actId="1076"/>
        <pc:sldMkLst>
          <pc:docMk/>
          <pc:sldMk cId="0" sldId="265"/>
        </pc:sldMkLst>
        <pc:picChg chg="mod">
          <ac:chgData name="Konduru Narasimha" userId="bd3f5b018a89079d" providerId="LiveId" clId="{69F0B7B8-A48D-48FD-8D34-6509FC35AB36}" dt="2024-03-30T14:42:22.571" v="0" actId="1076"/>
          <ac:picMkLst>
            <pc:docMk/>
            <pc:sldMk cId="0" sldId="265"/>
            <ac:picMk id="13" creationId="{FEA2EDFA-59A4-12BC-EED8-7AFB8BE2180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nehal\Downloads\NAAN%20MUDHALVAN%20PROJECTV%20EXCEL.IXSL.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ehal\Downloads\NAAN%20MUDHALVAN%20PROJECTV%20EXCEL.IXS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[NAAN MUDHALVAN PROJECTV EXCEL.IXSL.xlsx]Sheet1!PivotTable3</c:name>
    <c:fmtId val="3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s>
    <c:plotArea>
      <c:layout/>
      <c:barChart>
        <c:barDir val="col"/>
        <c:grouping val="clustered"/>
        <c:varyColors val="0"/>
        <c:ser>
          <c:idx val="0"/>
          <c:order val="0"/>
          <c:tx>
            <c:strRef>
              <c:f>Sheet1!$B$3:$B$4</c:f>
              <c:strCache>
                <c:ptCount val="1"/>
                <c:pt idx="0">
                  <c:v>HIGH</c:v>
                </c:pt>
              </c:strCache>
            </c:strRef>
          </c:tx>
          <c:spPr>
            <a:solidFill>
              <a:schemeClr val="accent1"/>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3</c:v>
                </c:pt>
                <c:pt idx="1">
                  <c:v>6</c:v>
                </c:pt>
                <c:pt idx="2">
                  <c:v>9</c:v>
                </c:pt>
                <c:pt idx="3">
                  <c:v>8</c:v>
                </c:pt>
                <c:pt idx="4">
                  <c:v>9</c:v>
                </c:pt>
                <c:pt idx="5">
                  <c:v>9</c:v>
                </c:pt>
                <c:pt idx="6">
                  <c:v>8</c:v>
                </c:pt>
                <c:pt idx="7">
                  <c:v>7</c:v>
                </c:pt>
                <c:pt idx="8">
                  <c:v>3</c:v>
                </c:pt>
                <c:pt idx="9">
                  <c:v>6</c:v>
                </c:pt>
              </c:numCache>
            </c:numRef>
          </c:val>
          <c:extLst>
            <c:ext xmlns:c16="http://schemas.microsoft.com/office/drawing/2014/chart" uri="{C3380CC4-5D6E-409C-BE32-E72D297353CC}">
              <c16:uniqueId val="{00000000-D445-412E-B6CC-A3DBA0A85489}"/>
            </c:ext>
          </c:extLst>
        </c:ser>
        <c:ser>
          <c:idx val="1"/>
          <c:order val="1"/>
          <c:tx>
            <c:strRef>
              <c:f>Sheet1!$C$3:$C$4</c:f>
              <c:strCache>
                <c:ptCount val="1"/>
                <c:pt idx="0">
                  <c:v>LOW</c:v>
                </c:pt>
              </c:strCache>
            </c:strRef>
          </c:tx>
          <c:spPr>
            <a:solidFill>
              <a:schemeClr val="accent3"/>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6</c:v>
                </c:pt>
                <c:pt idx="1">
                  <c:v>17</c:v>
                </c:pt>
                <c:pt idx="2">
                  <c:v>14</c:v>
                </c:pt>
                <c:pt idx="3">
                  <c:v>15</c:v>
                </c:pt>
                <c:pt idx="4">
                  <c:v>18</c:v>
                </c:pt>
                <c:pt idx="5">
                  <c:v>8</c:v>
                </c:pt>
                <c:pt idx="6">
                  <c:v>10</c:v>
                </c:pt>
                <c:pt idx="7">
                  <c:v>15</c:v>
                </c:pt>
                <c:pt idx="8">
                  <c:v>14</c:v>
                </c:pt>
                <c:pt idx="9">
                  <c:v>13</c:v>
                </c:pt>
              </c:numCache>
            </c:numRef>
          </c:val>
          <c:extLst>
            <c:ext xmlns:c16="http://schemas.microsoft.com/office/drawing/2014/chart" uri="{C3380CC4-5D6E-409C-BE32-E72D297353CC}">
              <c16:uniqueId val="{00000001-D445-412E-B6CC-A3DBA0A85489}"/>
            </c:ext>
          </c:extLst>
        </c:ser>
        <c:ser>
          <c:idx val="2"/>
          <c:order val="2"/>
          <c:tx>
            <c:strRef>
              <c:f>Sheet1!$D$3:$D$4</c:f>
              <c:strCache>
                <c:ptCount val="1"/>
                <c:pt idx="0">
                  <c:v>MEDIUM</c:v>
                </c:pt>
              </c:strCache>
            </c:strRef>
          </c:tx>
          <c:spPr>
            <a:solidFill>
              <a:schemeClr val="accent5"/>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26</c:v>
                </c:pt>
                <c:pt idx="1">
                  <c:v>22</c:v>
                </c:pt>
                <c:pt idx="2">
                  <c:v>24</c:v>
                </c:pt>
                <c:pt idx="3">
                  <c:v>31</c:v>
                </c:pt>
                <c:pt idx="4">
                  <c:v>30</c:v>
                </c:pt>
                <c:pt idx="5">
                  <c:v>23</c:v>
                </c:pt>
                <c:pt idx="6">
                  <c:v>19</c:v>
                </c:pt>
                <c:pt idx="7">
                  <c:v>30</c:v>
                </c:pt>
                <c:pt idx="8">
                  <c:v>25</c:v>
                </c:pt>
                <c:pt idx="9">
                  <c:v>33</c:v>
                </c:pt>
              </c:numCache>
            </c:numRef>
          </c:val>
          <c:extLst>
            <c:ext xmlns:c16="http://schemas.microsoft.com/office/drawing/2014/chart" uri="{C3380CC4-5D6E-409C-BE32-E72D297353CC}">
              <c16:uniqueId val="{00000002-D445-412E-B6CC-A3DBA0A85489}"/>
            </c:ext>
          </c:extLst>
        </c:ser>
        <c:ser>
          <c:idx val="3"/>
          <c:order val="3"/>
          <c:tx>
            <c:strRef>
              <c:f>Sheet1!$E$3:$E$4</c:f>
              <c:strCache>
                <c:ptCount val="1"/>
                <c:pt idx="0">
                  <c:v>VERY HIGH</c:v>
                </c:pt>
              </c:strCache>
            </c:strRef>
          </c:tx>
          <c:spPr>
            <a:solidFill>
              <a:schemeClr val="accent1">
                <a:lumMod val="60000"/>
              </a:schemeClr>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3</c:v>
                </c:pt>
                <c:pt idx="1">
                  <c:v>3</c:v>
                </c:pt>
                <c:pt idx="2">
                  <c:v>5</c:v>
                </c:pt>
                <c:pt idx="3">
                  <c:v>3</c:v>
                </c:pt>
                <c:pt idx="4">
                  <c:v>7</c:v>
                </c:pt>
                <c:pt idx="5">
                  <c:v>7</c:v>
                </c:pt>
                <c:pt idx="6">
                  <c:v>5</c:v>
                </c:pt>
                <c:pt idx="7">
                  <c:v>5</c:v>
                </c:pt>
                <c:pt idx="8">
                  <c:v>9</c:v>
                </c:pt>
                <c:pt idx="9">
                  <c:v>6</c:v>
                </c:pt>
              </c:numCache>
            </c:numRef>
          </c:val>
          <c:extLst>
            <c:ext xmlns:c16="http://schemas.microsoft.com/office/drawing/2014/chart" uri="{C3380CC4-5D6E-409C-BE32-E72D297353CC}">
              <c16:uniqueId val="{00000003-D445-412E-B6CC-A3DBA0A85489}"/>
            </c:ext>
          </c:extLst>
        </c:ser>
        <c:dLbls>
          <c:showLegendKey val="0"/>
          <c:showVal val="0"/>
          <c:showCatName val="0"/>
          <c:showSerName val="0"/>
          <c:showPercent val="0"/>
          <c:showBubbleSize val="0"/>
        </c:dLbls>
        <c:gapWidth val="219"/>
        <c:axId val="1598521183"/>
        <c:axId val="1598527839"/>
      </c:barChart>
      <c:catAx>
        <c:axId val="159852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98527839"/>
        <c:crosses val="autoZero"/>
        <c:auto val="1"/>
        <c:lblAlgn val="ctr"/>
        <c:lblOffset val="100"/>
        <c:noMultiLvlLbl val="0"/>
      </c:catAx>
      <c:valAx>
        <c:axId val="15985278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98521183"/>
        <c:crosses val="autoZero"/>
        <c:crossBetween val="between"/>
      </c:valAx>
      <c:spPr>
        <a:noFill/>
        <a:ln w="25400">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PROJECT.xlsx]Sheet1!PivotTable3</c:name>
    <c:fmtId val="45"/>
  </c:pivotSource>
  <c:chart>
    <c:title>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pivotFmt>
      <c:pivotFmt>
        <c:idx val="2"/>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ofPieChart>
        <c:ofPieType val="pie"/>
        <c:varyColors val="1"/>
        <c:ser>
          <c:idx val="0"/>
          <c:order val="0"/>
          <c:tx>
            <c:strRef>
              <c:f>Sheet1!$B$3:$B$4</c:f>
              <c:strCache>
                <c:ptCount val="1"/>
                <c:pt idx="0">
                  <c:v>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16-07D3-4DAA-942D-7B8B19D866F4}"/>
            </c:ext>
          </c:extLst>
        </c:ser>
        <c:ser>
          <c:idx val="1"/>
          <c:order val="1"/>
          <c:tx>
            <c:strRef>
              <c:f>Sheet1!$C$3:$C$4</c:f>
              <c:strCache>
                <c:ptCount val="1"/>
                <c:pt idx="0">
                  <c:v>LOW</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8-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A-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C-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E-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0-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2-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4-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6-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8-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A-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C-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2D-07D3-4DAA-942D-7B8B19D866F4}"/>
            </c:ext>
          </c:extLst>
        </c:ser>
        <c:ser>
          <c:idx val="2"/>
          <c:order val="2"/>
          <c:tx>
            <c:strRef>
              <c:f>Sheet1!$D$3:$D$4</c:f>
              <c:strCache>
                <c:ptCount val="1"/>
                <c:pt idx="0">
                  <c:v>MEDIUM</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F-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1-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3-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5-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7-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9-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B-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D-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F-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1-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3-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44-07D3-4DAA-942D-7B8B19D866F4}"/>
            </c:ext>
          </c:extLst>
        </c:ser>
        <c:ser>
          <c:idx val="3"/>
          <c:order val="3"/>
          <c:tx>
            <c:strRef>
              <c:f>Sheet1!$E$3:$E$4</c:f>
              <c:strCache>
                <c:ptCount val="1"/>
                <c:pt idx="0">
                  <c:v>VERY 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6-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8-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A-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C-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E-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0-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2-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4-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6-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8-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A-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5B-07D3-4DAA-942D-7B8B19D866F4}"/>
            </c:ext>
          </c:extLst>
        </c:ser>
        <c:dLbls>
          <c:showLegendKey val="0"/>
          <c:showVal val="0"/>
          <c:showCatName val="0"/>
          <c:showSerName val="0"/>
          <c:showPercent val="0"/>
          <c:showBubbleSize val="0"/>
          <c:showLeaderLines val="1"/>
        </c:dLbls>
        <c:gapWidth val="100"/>
        <c:secondPieSize val="75"/>
        <c:serLines>
          <c:spPr>
            <a:ln w="9525" cap="flat" cmpd="sng" algn="ctr">
              <a:solidFill>
                <a:schemeClr val="lt1">
                  <a:lumMod val="95000"/>
                  <a:alpha val="54000"/>
                </a:schemeClr>
              </a:solidFill>
              <a:round/>
            </a:ln>
            <a:effectLst/>
          </c:spPr>
        </c:serLines>
      </c:of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0.08191</cdr:x>
      <cdr:y>0</cdr:y>
    </cdr:from>
    <cdr:to>
      <cdr:x>0.79791</cdr:x>
      <cdr:y>0.09106</cdr:y>
    </cdr:to>
    <cdr:sp macro="" textlink="">
      <cdr:nvSpPr>
        <cdr:cNvPr id="2" name="TextBox 1"/>
        <cdr:cNvSpPr txBox="1"/>
      </cdr:nvSpPr>
      <cdr:spPr>
        <a:xfrm xmlns:a="http://schemas.openxmlformats.org/drawingml/2006/main">
          <a:off x="509857" y="-2590800"/>
          <a:ext cx="4456998" cy="31701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6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04-09-2024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098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128013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975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760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361182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095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13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563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83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189348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26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25340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324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5455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453109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002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1688939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accent6">
              <a:lumMod val="75000"/>
            </a:schemeClr>
          </a:fgClr>
          <a:bgClr>
            <a:schemeClr val="accent6">
              <a:lumMod val="60000"/>
              <a:lumOff val="40000"/>
            </a:schemeClr>
          </a:bgClr>
        </a:patt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t>9/4/2024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2692499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ctrTitle"/>
          </p:nvPr>
        </p:nvSpPr>
        <p:spPr>
          <a:xfrm>
            <a:off x="-152400" y="2807401"/>
            <a:ext cx="9447483" cy="878446"/>
          </a:xfrm>
          <a:prstGeom prst="rect">
            <a:avLst/>
          </a:prstGeom>
        </p:spPr>
        <p:txBody>
          <a:bodyPr vert="horz" wrap="square" lIns="0" tIns="16510" rIns="0" bIns="0" rtlCol="0">
            <a:spAutoFit/>
          </a:bodyPr>
          <a:lstStyle/>
          <a:p>
            <a:pPr marL="3213735">
              <a:spcBef>
                <a:spcPts val="130"/>
              </a:spcBef>
            </a:pPr>
            <a:r>
              <a:rPr lang="en-US" sz="2800" dirty="0" smtClean="0">
                <a:solidFill>
                  <a:srgbClr val="0F0F0F"/>
                </a:solidFill>
                <a:latin typeface="Tahoma" panose="020B0604030504040204" pitchFamily="34" charset="0"/>
                <a:ea typeface="Tahoma" panose="020B0604030504040204" pitchFamily="34" charset="0"/>
                <a:cs typeface="Tahoma" panose="020B0604030504040204" pitchFamily="34" charset="0"/>
              </a:rPr>
              <a:t>Employee Data Analysis using Excel</a:t>
            </a:r>
            <a:r>
              <a:rPr lang="en-US" sz="2800" i="0" dirty="0" smtClean="0">
                <a:solidFill>
                  <a:srgbClr val="0F0F0F"/>
                </a:solidFill>
                <a:effectLst/>
                <a:latin typeface="Tahoma" panose="020B0604030504040204" pitchFamily="34" charset="0"/>
                <a:ea typeface="Tahoma" panose="020B0604030504040204" pitchFamily="34" charset="0"/>
                <a:cs typeface="Tahoma" panose="020B0604030504040204" pitchFamily="34" charset="0"/>
              </a:rPr>
              <a:t> </a:t>
            </a:r>
            <a:br>
              <a:rPr lang="en-US" sz="2800" i="0" dirty="0" smtClean="0">
                <a:solidFill>
                  <a:srgbClr val="0F0F0F"/>
                </a:solidFill>
                <a:effectLst/>
                <a:latin typeface="Tahoma" panose="020B0604030504040204" pitchFamily="34" charset="0"/>
                <a:ea typeface="Tahoma" panose="020B0604030504040204" pitchFamily="34" charset="0"/>
                <a:cs typeface="Tahoma" panose="020B0604030504040204" pitchFamily="34" charset="0"/>
              </a:rPr>
            </a:br>
            <a:endParaRPr sz="2800" spc="15" dirty="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3581400" y="3693868"/>
            <a:ext cx="8763000" cy="1631216"/>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STUDENT </a:t>
            </a:r>
            <a:r>
              <a:rPr lang="en-US" sz="1600" dirty="0" smtClean="0">
                <a:latin typeface="Tahoma" panose="020B0604030504040204" pitchFamily="34" charset="0"/>
                <a:ea typeface="Tahoma" panose="020B0604030504040204" pitchFamily="34" charset="0"/>
                <a:cs typeface="Tahoma" panose="020B0604030504040204" pitchFamily="34" charset="0"/>
              </a:rPr>
              <a:t>NAME : SHAHINA BEGUM B</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a:latin typeface="Tahoma" panose="020B0604030504040204" pitchFamily="34" charset="0"/>
                <a:ea typeface="Tahoma" panose="020B0604030504040204" pitchFamily="34" charset="0"/>
                <a:cs typeface="Tahoma" panose="020B0604030504040204" pitchFamily="34" charset="0"/>
              </a:rPr>
              <a:t>REGISTER </a:t>
            </a:r>
            <a:r>
              <a:rPr lang="en-US" sz="1600" dirty="0" smtClean="0">
                <a:latin typeface="Tahoma" panose="020B0604030504040204" pitchFamily="34" charset="0"/>
                <a:ea typeface="Tahoma" panose="020B0604030504040204" pitchFamily="34" charset="0"/>
                <a:cs typeface="Tahoma" panose="020B0604030504040204" pitchFamily="34" charset="0"/>
              </a:rPr>
              <a:t>NO      : 312208421 (asunm1330312208421)</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smtClean="0">
                <a:latin typeface="Tahoma" panose="020B0604030504040204" pitchFamily="34" charset="0"/>
                <a:ea typeface="Tahoma" panose="020B0604030504040204" pitchFamily="34" charset="0"/>
                <a:cs typeface="Tahoma" panose="020B0604030504040204" pitchFamily="34" charset="0"/>
              </a:rPr>
              <a:t>DEPARTMENT      : B.COM ACCOUNTING / FINANACE</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smtClean="0">
                <a:latin typeface="Tahoma" panose="020B0604030504040204" pitchFamily="34" charset="0"/>
                <a:ea typeface="Tahoma" panose="020B0604030504040204" pitchFamily="34" charset="0"/>
                <a:cs typeface="Tahoma" panose="020B0604030504040204" pitchFamily="34" charset="0"/>
              </a:rPr>
              <a:t>COLLEGE              : CHELLAMMAL WOMEN’S </a:t>
            </a:r>
          </a:p>
          <a:p>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                                  COLLEGE</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2000" dirty="0"/>
              <a:t>           </a:t>
            </a: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5515"/>
            <a:ext cx="5520467" cy="511295"/>
          </a:xfrm>
        </p:spPr>
        <p:txBody>
          <a:bodyPr>
            <a:normAutofit fontScale="90000"/>
          </a:bodyPr>
          <a:lstStyle/>
          <a:p>
            <a:pPr marL="457200" indent="-457200">
              <a:buFont typeface="Wingdings" panose="05000000000000000000" pitchFamily="2" charset="2"/>
              <a:buChar char="v"/>
            </a:pPr>
            <a:r>
              <a:rPr lang="en-US" sz="1800" b="1" dirty="0" smtClean="0">
                <a:latin typeface="Tahoma" panose="020B0604030504040204" pitchFamily="34" charset="0"/>
                <a:ea typeface="Tahoma" panose="020B0604030504040204" pitchFamily="34" charset="0"/>
                <a:cs typeface="Tahoma" panose="020B0604030504040204" pitchFamily="34" charset="0"/>
              </a:rPr>
              <a:t>Data collection</a:t>
            </a:r>
            <a:br>
              <a:rPr lang="en-US" sz="1800" b="1" dirty="0" smtClean="0">
                <a:latin typeface="Tahoma" panose="020B0604030504040204" pitchFamily="34" charset="0"/>
                <a:ea typeface="Tahoma" panose="020B0604030504040204" pitchFamily="34" charset="0"/>
                <a:cs typeface="Tahoma" panose="020B0604030504040204" pitchFamily="34" charset="0"/>
              </a:rPr>
            </a:br>
            <a:r>
              <a:rPr lang="en-US" sz="1800" b="1" dirty="0"/>
              <a:t/>
            </a:r>
            <a:br>
              <a:rPr lang="en-US" sz="1800" b="1" dirty="0"/>
            </a:br>
            <a:endParaRPr lang="en-US" sz="1800" b="1" dirty="0"/>
          </a:p>
        </p:txBody>
      </p:sp>
      <p:sp>
        <p:nvSpPr>
          <p:cNvPr id="3" name="Content Placeholder 2"/>
          <p:cNvSpPr>
            <a:spLocks noGrp="1"/>
          </p:cNvSpPr>
          <p:nvPr>
            <p:ph sz="half" idx="1"/>
          </p:nvPr>
        </p:nvSpPr>
        <p:spPr>
          <a:xfrm>
            <a:off x="1205834" y="3744488"/>
            <a:ext cx="4589518" cy="786603"/>
          </a:xfrm>
        </p:spPr>
        <p:txBody>
          <a:bodyPr>
            <a:normAutofit/>
          </a:bodyPr>
          <a:lstStyle/>
          <a:p>
            <a:pPr>
              <a:buFont typeface="Wingdings" panose="05000000000000000000" pitchFamily="2" charset="2"/>
              <a:buChar char="v"/>
            </a:pPr>
            <a:r>
              <a:rPr lang="en-US" sz="1600" dirty="0" smtClean="0"/>
              <a:t>   </a:t>
            </a:r>
            <a:r>
              <a:rPr lang="en-US" sz="1600" b="1" dirty="0" smtClean="0">
                <a:latin typeface="Tahoma" panose="020B0604030504040204" pitchFamily="34" charset="0"/>
                <a:ea typeface="Tahoma" panose="020B0604030504040204" pitchFamily="34" charset="0"/>
                <a:cs typeface="Tahoma" panose="020B0604030504040204" pitchFamily="34" charset="0"/>
              </a:rPr>
              <a:t>Feature collection</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778648" y="2827357"/>
            <a:ext cx="4495800" cy="830997"/>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ataset from kaggle.</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ata selection.</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792662" y="4089752"/>
            <a:ext cx="5029200" cy="1415772"/>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eature identification.</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onditional formatting.</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6" name="TextBox 5"/>
          <p:cNvSpPr txBox="1"/>
          <p:nvPr/>
        </p:nvSpPr>
        <p:spPr>
          <a:xfrm>
            <a:off x="1274834" y="5006247"/>
            <a:ext cx="4343400" cy="338554"/>
          </a:xfrm>
          <a:prstGeom prst="rect">
            <a:avLst/>
          </a:prstGeom>
          <a:noFill/>
        </p:spPr>
        <p:txBody>
          <a:bodyPr wrap="square" rtlCol="0">
            <a:spAutoFit/>
          </a:bodyPr>
          <a:lstStyle/>
          <a:p>
            <a:pPr marL="342900" indent="-34290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rPr>
              <a:t> Data  cleaning </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1778648" y="5322516"/>
            <a:ext cx="4267200" cy="830997"/>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I</a:t>
            </a:r>
            <a:r>
              <a:rPr lang="en-US" sz="1600" dirty="0" smtClean="0">
                <a:latin typeface="Tahoma" panose="020B0604030504040204" pitchFamily="34" charset="0"/>
                <a:ea typeface="Tahoma" panose="020B0604030504040204" pitchFamily="34" charset="0"/>
                <a:cs typeface="Tahoma" panose="020B0604030504040204" pitchFamily="34" charset="0"/>
              </a:rPr>
              <a:t>dentifying missing value.</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ilter out missing value.</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5961011" y="2524236"/>
            <a:ext cx="5181600" cy="338554"/>
          </a:xfrm>
          <a:prstGeom prst="rect">
            <a:avLst/>
          </a:prstGeom>
          <a:noFill/>
        </p:spPr>
        <p:txBody>
          <a:bodyPr wrap="square" rtlCol="0">
            <a:spAutoFit/>
          </a:bodyPr>
          <a:lstStyle/>
          <a:p>
            <a:pPr marL="342900" indent="-34290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rPr>
              <a:t>Performance level</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6527778" y="2828741"/>
            <a:ext cx="5791200" cy="1569660"/>
          </a:xfrm>
          <a:prstGeom prst="rect">
            <a:avLst/>
          </a:prstGeom>
          <a:noFill/>
        </p:spPr>
        <p:txBody>
          <a:bodyPr wrap="square" rtlCol="0">
            <a:spAutoFit/>
          </a:bodyPr>
          <a:lstStyle/>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Calculation of performance level.</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Performance </a:t>
            </a:r>
            <a:r>
              <a:rPr lang="en-US" sz="1600" dirty="0">
                <a:latin typeface="Tahoma" panose="020B0604030504040204" pitchFamily="34" charset="0"/>
                <a:ea typeface="Tahoma" panose="020B0604030504040204" pitchFamily="34" charset="0"/>
                <a:cs typeface="Tahoma" panose="020B0604030504040204" pitchFamily="34" charset="0"/>
              </a:rPr>
              <a:t>L</a:t>
            </a:r>
            <a:r>
              <a:rPr lang="en-US" sz="1600" dirty="0" smtClean="0">
                <a:latin typeface="Tahoma" panose="020B0604030504040204" pitchFamily="34" charset="0"/>
                <a:ea typeface="Tahoma" panose="020B0604030504040204" pitchFamily="34" charset="0"/>
                <a:cs typeface="Tahoma" panose="020B0604030504040204" pitchFamily="34" charset="0"/>
              </a:rPr>
              <a:t>evel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ifs(z8&gt;=5,”very high”,z8&gt;=4,”high”,z8&gt;=3,medium”,true,”low)</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endParaRPr lang="en-US" sz="1600" dirty="0" smtClean="0"/>
          </a:p>
          <a:p>
            <a:pPr marL="342900" indent="-342900">
              <a:buFont typeface="+mj-lt"/>
              <a:buAutoNum type="arabicPeriod"/>
            </a:pPr>
            <a:endParaRPr lang="en-US" sz="1600" dirty="0"/>
          </a:p>
        </p:txBody>
      </p:sp>
      <p:sp>
        <p:nvSpPr>
          <p:cNvPr id="10" name="TextBox 9"/>
          <p:cNvSpPr txBox="1"/>
          <p:nvPr/>
        </p:nvSpPr>
        <p:spPr>
          <a:xfrm>
            <a:off x="5957000" y="3926043"/>
            <a:ext cx="57912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b="1" dirty="0" smtClean="0">
                <a:latin typeface="Tahoma" panose="020B0604030504040204" pitchFamily="34" charset="0"/>
                <a:ea typeface="Tahoma" panose="020B0604030504040204" pitchFamily="34" charset="0"/>
                <a:cs typeface="Tahoma" panose="020B0604030504040204" pitchFamily="34" charset="0"/>
              </a:rPr>
              <a:t>Summary</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6527778" y="4175250"/>
            <a:ext cx="5235912" cy="830997"/>
          </a:xfrm>
          <a:prstGeom prst="rect">
            <a:avLst/>
          </a:prstGeom>
          <a:noFill/>
        </p:spPr>
        <p:txBody>
          <a:bodyPr wrap="square" rtlCol="0">
            <a:spAutoFit/>
          </a:bodyPr>
          <a:lstStyle/>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Pivot table.</a:t>
            </a:r>
          </a:p>
          <a:p>
            <a:pPr marL="342900" indent="-342900">
              <a:buFont typeface="+mj-lt"/>
              <a:buAutoNum type="arabicPeriod"/>
            </a:pPr>
            <a:endParaRPr lang="en-US" sz="1600" dirty="0" smtClean="0"/>
          </a:p>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Result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employee performance level.</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011426" y="5062308"/>
            <a:ext cx="4905779" cy="338554"/>
          </a:xfrm>
          <a:prstGeom prst="rect">
            <a:avLst/>
          </a:prstGeom>
          <a:noFill/>
        </p:spPr>
        <p:txBody>
          <a:bodyPr wrap="square" rtlCol="0">
            <a:spAutoFit/>
          </a:bodyPr>
          <a:lstStyle/>
          <a:p>
            <a:pPr marL="342900" indent="-34290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rPr>
              <a:t>Data visualization</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p:nvSpPr>
        <p:spPr>
          <a:xfrm>
            <a:off x="6549662" y="5302059"/>
            <a:ext cx="2873716" cy="830997"/>
          </a:xfrm>
          <a:prstGeom prst="rect">
            <a:avLst/>
          </a:prstGeom>
          <a:noFill/>
        </p:spPr>
        <p:txBody>
          <a:bodyPr wrap="square" rtlCol="0">
            <a:spAutoFit/>
          </a:bodyPr>
          <a:lstStyle/>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Graph.</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olumn chart. </a:t>
            </a:r>
            <a:endParaRPr lang="en-US" sz="1600" dirty="0">
              <a:latin typeface="Tahoma" panose="020B0604030504040204" pitchFamily="34" charset="0"/>
              <a:ea typeface="Tahoma" panose="020B0604030504040204" pitchFamily="34" charset="0"/>
              <a:cs typeface="Tahoma" panose="020B0604030504040204" pitchFamily="34" charset="0"/>
            </a:endParaRPr>
          </a:p>
        </p:txBody>
      </p:sp>
      <p:cxnSp>
        <p:nvCxnSpPr>
          <p:cNvPr id="23" name="Straight Connector 22"/>
          <p:cNvCxnSpPr/>
          <p:nvPr/>
        </p:nvCxnSpPr>
        <p:spPr>
          <a:xfrm>
            <a:off x="5715000" y="2835672"/>
            <a:ext cx="0" cy="3130263"/>
          </a:xfrm>
          <a:prstGeom prst="line">
            <a:avLst/>
          </a:prstGeom>
          <a:ln>
            <a:solidFill>
              <a:schemeClr val="tx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92156" y="2511706"/>
            <a:ext cx="9428244" cy="1652"/>
          </a:xfrm>
          <a:prstGeom prst="line">
            <a:avLst/>
          </a:prstGeom>
          <a:ln>
            <a:solidFill>
              <a:schemeClr val="tx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54147" y="1241915"/>
            <a:ext cx="3505200" cy="523220"/>
          </a:xfrm>
          <a:prstGeom prst="rect">
            <a:avLst/>
          </a:prstGeom>
          <a:noFill/>
        </p:spPr>
        <p:txBody>
          <a:bodyPr wrap="square" rtlCol="0">
            <a:spAutoFit/>
          </a:bodyPr>
          <a:lstStyle/>
          <a:p>
            <a:r>
              <a:rPr lang="en-US" sz="2800" spc="15" dirty="0" smtClean="0">
                <a:latin typeface="Tahoma" panose="020B0604030504040204" pitchFamily="34" charset="0"/>
                <a:ea typeface="Tahoma" panose="020B0604030504040204" pitchFamily="34" charset="0"/>
                <a:cs typeface="Tahoma" panose="020B0604030504040204" pitchFamily="34" charset="0"/>
              </a:rPr>
              <a:t>MODELLING</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6915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4801870" y="1062444"/>
            <a:ext cx="2437130" cy="444352"/>
          </a:xfrm>
          <a:prstGeom prst="rect">
            <a:avLst/>
          </a:prstGeom>
        </p:spPr>
        <p:txBody>
          <a:bodyPr vert="horz" wrap="square" lIns="0" tIns="13335" rIns="0" bIns="0" rtlCol="0">
            <a:spAutoFit/>
          </a:bodyPr>
          <a:lstStyle/>
          <a:p>
            <a:pPr marL="12700">
              <a:lnSpc>
                <a:spcPct val="100000"/>
              </a:lnSpc>
              <a:spcBef>
                <a:spcPts val="105"/>
              </a:spcBef>
            </a:pPr>
            <a:r>
              <a:rPr sz="2800" b="1" dirty="0"/>
              <a:t>R</a:t>
            </a:r>
            <a:r>
              <a:rPr sz="2800" b="1" spc="-40" dirty="0"/>
              <a:t>E</a:t>
            </a:r>
            <a:r>
              <a:rPr sz="2800" b="1" spc="15" dirty="0"/>
              <a:t>S</a:t>
            </a:r>
            <a:r>
              <a:rPr sz="2800" b="1" spc="-30" dirty="0"/>
              <a:t>U</a:t>
            </a:r>
            <a:r>
              <a:rPr sz="2800" b="1" spc="-405" dirty="0"/>
              <a:t>L</a:t>
            </a:r>
            <a:r>
              <a:rPr sz="2800" b="1"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4" name="TextBox 3"/>
          <p:cNvSpPr txBox="1"/>
          <p:nvPr/>
        </p:nvSpPr>
        <p:spPr>
          <a:xfrm>
            <a:off x="3005137" y="1672293"/>
            <a:ext cx="8467725" cy="523220"/>
          </a:xfrm>
          <a:prstGeom prst="rect">
            <a:avLst/>
          </a:prstGeom>
          <a:noFill/>
        </p:spPr>
        <p:txBody>
          <a:bodyPr wrap="square" rtlCol="0">
            <a:spAutoFit/>
          </a:bodyPr>
          <a:lstStyle/>
          <a:p>
            <a:r>
              <a:rPr lang="en-US" sz="2800" dirty="0"/>
              <a:t>EMPLOYEE PERFORMANCE ANALYSIS</a:t>
            </a:r>
          </a:p>
        </p:txBody>
      </p:sp>
      <p:graphicFrame>
        <p:nvGraphicFramePr>
          <p:cNvPr id="10" name="Chart 9"/>
          <p:cNvGraphicFramePr>
            <a:graphicFrameLocks/>
          </p:cNvGraphicFramePr>
          <p:nvPr>
            <p:extLst>
              <p:ext uri="{D42A27DB-BD31-4B8C-83A1-F6EECF244321}">
                <p14:modId xmlns:p14="http://schemas.microsoft.com/office/powerpoint/2010/main" val="2253396821"/>
              </p:ext>
            </p:extLst>
          </p:nvPr>
        </p:nvGraphicFramePr>
        <p:xfrm>
          <a:off x="861743" y="2590800"/>
          <a:ext cx="5539057" cy="3481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2131559763"/>
              </p:ext>
            </p:extLst>
          </p:nvPr>
        </p:nvGraphicFramePr>
        <p:xfrm>
          <a:off x="6432522" y="2992795"/>
          <a:ext cx="4822158" cy="267739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a:xfrm>
            <a:off x="1219200" y="914400"/>
            <a:ext cx="9601196" cy="1303867"/>
          </a:xfrm>
        </p:spPr>
        <p:txBody>
          <a:bodyPr>
            <a:normAutofit/>
          </a:bodyPr>
          <a:lstStyle/>
          <a:p>
            <a:r>
              <a:rPr lang="en-US" sz="2800" dirty="0" smtClean="0">
                <a:latin typeface="Times New Roman" panose="02020603050405020304" pitchFamily="18" charset="0"/>
                <a:cs typeface="Times New Roman" panose="02020603050405020304" pitchFamily="18" charset="0"/>
              </a:rPr>
              <a:t>CONCLUSION</a:t>
            </a:r>
            <a:endParaRPr lang="en-IN"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3000" y="2590800"/>
            <a:ext cx="9982200" cy="3600986"/>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The </a:t>
            </a:r>
            <a:r>
              <a:rPr lang="en-US" sz="1600" dirty="0">
                <a:latin typeface="Tahoma" panose="020B0604030504040204" pitchFamily="34" charset="0"/>
                <a:ea typeface="Tahoma" panose="020B0604030504040204" pitchFamily="34" charset="0"/>
                <a:cs typeface="Tahoma" panose="020B0604030504040204" pitchFamily="34" charset="0"/>
              </a:rPr>
              <a:t>bar graph compares eight categories: BPC, CCDR, EDW, MSC, NEL, PLZ, SVG, and WBBL</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Each </a:t>
            </a:r>
            <a:r>
              <a:rPr lang="en-US" sz="1600" dirty="0">
                <a:latin typeface="Tahoma" panose="020B0604030504040204" pitchFamily="34" charset="0"/>
                <a:ea typeface="Tahoma" panose="020B0604030504040204" pitchFamily="34" charset="0"/>
                <a:cs typeface="Tahoma" panose="020B0604030504040204" pitchFamily="34" charset="0"/>
              </a:rPr>
              <a:t>category has three levels: HIGH (green), MEDIUM (blue), and VERY HIGH (orange</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Distribution </a:t>
            </a:r>
            <a:r>
              <a:rPr lang="en-US" sz="1600" dirty="0">
                <a:latin typeface="Tahoma" panose="020B0604030504040204" pitchFamily="34" charset="0"/>
                <a:ea typeface="Tahoma" panose="020B0604030504040204" pitchFamily="34" charset="0"/>
                <a:cs typeface="Tahoma" panose="020B0604030504040204" pitchFamily="34" charset="0"/>
              </a:rPr>
              <a:t>of levels varies significantly across categories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Couple of categories i.e. TNL and PL </a:t>
            </a:r>
            <a:r>
              <a:rPr lang="en-US" sz="1600" dirty="0">
                <a:latin typeface="Tahoma" panose="020B0604030504040204" pitchFamily="34" charset="0"/>
                <a:ea typeface="Tahoma" panose="020B0604030504040204" pitchFamily="34" charset="0"/>
                <a:cs typeface="Tahoma" panose="020B0604030504040204" pitchFamily="34" charset="0"/>
              </a:rPr>
              <a:t>have a higher count of VERY HIGH levels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The </a:t>
            </a:r>
            <a:r>
              <a:rPr lang="en-US" sz="1600" dirty="0">
                <a:latin typeface="Tahoma" panose="020B0604030504040204" pitchFamily="34" charset="0"/>
                <a:ea typeface="Tahoma" panose="020B0604030504040204" pitchFamily="34" charset="0"/>
                <a:cs typeface="Tahoma" panose="020B0604030504040204" pitchFamily="34" charset="0"/>
              </a:rPr>
              <a:t>graph visually represents comparative data across multiple categories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Useful </a:t>
            </a:r>
            <a:r>
              <a:rPr lang="en-US" sz="1600" dirty="0">
                <a:latin typeface="Tahoma" panose="020B0604030504040204" pitchFamily="34" charset="0"/>
                <a:ea typeface="Tahoma" panose="020B0604030504040204" pitchFamily="34" charset="0"/>
                <a:cs typeface="Tahoma" panose="020B0604030504040204" pitchFamily="34" charset="0"/>
              </a:rPr>
              <a:t>for performance measurement, quality control, or resource allocation</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These charts enable a balance approach to decision-making, combining detailed, category-specific insights with holistic view of overall performance trends.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This strategic overview helps in understanding the relative size of each performance group within the workforce, guiding broader initiatives like company-wide performance improvement programs or retention strategies.</a:t>
            </a:r>
          </a:p>
          <a:p>
            <a:r>
              <a:rPr lang="en-US" dirty="0">
                <a:latin typeface="Tahoma" panose="020B0604030504040204" pitchFamily="34" charset="0"/>
                <a:ea typeface="Tahoma" panose="020B0604030504040204" pitchFamily="34" charset="0"/>
                <a:cs typeface="Tahoma" panose="020B0604030504040204" pitchFamily="34" charset="0"/>
              </a:rPr>
              <a:t/>
            </a:r>
            <a:br>
              <a:rPr lang="en-US" dirty="0">
                <a:latin typeface="Tahoma" panose="020B0604030504040204" pitchFamily="34" charset="0"/>
                <a:ea typeface="Tahoma" panose="020B0604030504040204" pitchFamily="34" charset="0"/>
                <a:cs typeface="Tahoma" panose="020B0604030504040204" pitchFamily="34" charset="0"/>
              </a:rPr>
            </a:br>
            <a:endParaRPr lang="en-US"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644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ltUpDiag">
          <a:fgClr>
            <a:schemeClr val="accent6">
              <a:lumMod val="75000"/>
            </a:schemeClr>
          </a:fgClr>
          <a:bgClr>
            <a:schemeClr val="accent6">
              <a:lumMod val="60000"/>
              <a:lumOff val="40000"/>
            </a:schemeClr>
          </a:bgClr>
        </a:pattFill>
        <a:effectLst/>
      </p:bgPr>
    </p:bg>
    <p:spTree>
      <p:nvGrpSpPr>
        <p:cNvPr id="1" name=""/>
        <p:cNvGrpSpPr/>
        <p:nvPr/>
      </p:nvGrpSpPr>
      <p:grpSpPr>
        <a:xfrm>
          <a:off x="0" y="0"/>
          <a:ext cx="0" cy="0"/>
          <a:chOff x="0" y="0"/>
          <a:chExt cx="0" cy="0"/>
        </a:xfrm>
      </p:grpSpPr>
      <p:sp>
        <p:nvSpPr>
          <p:cNvPr id="2" name="object 2"/>
          <p:cNvSpPr/>
          <p:nvPr/>
        </p:nvSpPr>
        <p:spPr>
          <a:xfrm>
            <a:off x="914399" y="812800"/>
            <a:ext cx="10134600" cy="54356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4F5ED"/>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2590800" y="1981200"/>
            <a:ext cx="8593228" cy="523220"/>
          </a:xfrm>
          <a:prstGeom prst="rect">
            <a:avLst/>
          </a:prstGeom>
          <a:noFill/>
        </p:spPr>
        <p:txBody>
          <a:bodyPr wrap="square" rtlCol="0">
            <a:spAutoFit/>
          </a:bodyPr>
          <a:lstStyle/>
          <a:p>
            <a:r>
              <a:rPr lang="en-US" sz="2800" dirty="0">
                <a:solidFill>
                  <a:srgbClr val="0F0F0F"/>
                </a:solidFill>
                <a:latin typeface="Tahoma" panose="020B0604030504040204" pitchFamily="34" charset="0"/>
                <a:ea typeface="Tahoma" panose="020B0604030504040204" pitchFamily="34" charset="0"/>
                <a:cs typeface="Tahoma" panose="020B0604030504040204" pitchFamily="34" charset="0"/>
              </a:rPr>
              <a:t>Employee Performance Analysis using Excel</a:t>
            </a:r>
            <a:endParaRPr lang="en-IN" sz="2800" dirty="0">
              <a:solidFill>
                <a:srgbClr val="7030A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EMPLOYEE PERFORMANCE ANALYSIS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63306" t="32222" r="4760" b="33334"/>
          <a:stretch/>
        </p:blipFill>
        <p:spPr>
          <a:xfrm>
            <a:off x="1600200" y="3430425"/>
            <a:ext cx="3657600" cy="2362200"/>
          </a:xfrm>
          <a:prstGeom prst="rect">
            <a:avLst/>
          </a:prstGeom>
        </p:spPr>
      </p:pic>
      <p:pic>
        <p:nvPicPr>
          <p:cNvPr id="6" name="Picture 5" descr="11 Bedste Word Employee Performance Review Template Sites (2024) - Google Chrome"/>
          <p:cNvPicPr>
            <a:picLocks noChangeAspect="1"/>
          </p:cNvPicPr>
          <p:nvPr/>
        </p:nvPicPr>
        <p:blipFill rotWithShape="1">
          <a:blip r:embed="rId3">
            <a:extLst>
              <a:ext uri="{28A0092B-C50C-407E-A947-70E740481C1C}">
                <a14:useLocalDpi xmlns:a14="http://schemas.microsoft.com/office/drawing/2010/main" val="0"/>
              </a:ext>
            </a:extLst>
          </a:blip>
          <a:srcRect l="25946" t="36905" r="26819" b="16665"/>
          <a:stretch/>
        </p:blipFill>
        <p:spPr>
          <a:xfrm>
            <a:off x="6106301" y="3388099"/>
            <a:ext cx="4603985" cy="25289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3429000" y="1404249"/>
            <a:ext cx="4365625" cy="444352"/>
          </a:xfrm>
          <a:prstGeom prst="rect">
            <a:avLst/>
          </a:prstGeom>
        </p:spPr>
        <p:txBody>
          <a:bodyPr vert="horz" wrap="square" lIns="0" tIns="13335" rIns="0" bIns="0" rtlCol="0">
            <a:spAutoFit/>
          </a:bodyPr>
          <a:lstStyle/>
          <a:p>
            <a:pPr marL="12700">
              <a:lnSpc>
                <a:spcPct val="100000"/>
              </a:lnSpc>
              <a:spcBef>
                <a:spcPts val="105"/>
              </a:spcBef>
            </a:pPr>
            <a:r>
              <a:rPr sz="2800" spc="25" dirty="0" smtClean="0">
                <a:latin typeface="Tahoma" panose="020B0604030504040204" pitchFamily="34" charset="0"/>
                <a:ea typeface="Tahoma" panose="020B0604030504040204" pitchFamily="34" charset="0"/>
                <a:cs typeface="Tahoma" panose="020B0604030504040204" pitchFamily="34" charset="0"/>
              </a:rPr>
              <a:t>A</a:t>
            </a:r>
            <a:r>
              <a:rPr sz="2800" spc="-5" dirty="0" smtClean="0">
                <a:latin typeface="Tahoma" panose="020B0604030504040204" pitchFamily="34" charset="0"/>
                <a:ea typeface="Tahoma" panose="020B0604030504040204" pitchFamily="34" charset="0"/>
                <a:cs typeface="Tahoma" panose="020B0604030504040204" pitchFamily="34" charset="0"/>
              </a:rPr>
              <a:t>G</a:t>
            </a:r>
            <a:r>
              <a:rPr sz="2800" spc="-35" dirty="0" smtClean="0">
                <a:latin typeface="Tahoma" panose="020B0604030504040204" pitchFamily="34" charset="0"/>
                <a:ea typeface="Tahoma" panose="020B0604030504040204" pitchFamily="34" charset="0"/>
                <a:cs typeface="Tahoma" panose="020B0604030504040204" pitchFamily="34" charset="0"/>
              </a:rPr>
              <a:t>E</a:t>
            </a:r>
            <a:r>
              <a:rPr sz="2800" spc="15" dirty="0" smtClean="0">
                <a:latin typeface="Tahoma" panose="020B0604030504040204" pitchFamily="34" charset="0"/>
                <a:ea typeface="Tahoma" panose="020B0604030504040204" pitchFamily="34" charset="0"/>
                <a:cs typeface="Tahoma" panose="020B0604030504040204" pitchFamily="34" charset="0"/>
              </a:rPr>
              <a:t>N</a:t>
            </a:r>
            <a:r>
              <a:rPr sz="2800" dirty="0" smtClean="0">
                <a:latin typeface="Tahoma" panose="020B0604030504040204" pitchFamily="34" charset="0"/>
                <a:ea typeface="Tahoma" panose="020B0604030504040204" pitchFamily="34" charset="0"/>
                <a:cs typeface="Tahoma" panose="020B0604030504040204" pitchFamily="34" charset="0"/>
              </a:rPr>
              <a:t>DA</a:t>
            </a:r>
            <a:r>
              <a:rPr lang="en-US" sz="2800" dirty="0" smtClean="0"/>
              <a:t>    </a:t>
            </a:r>
            <a:endParaRPr sz="2800" dirty="0"/>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3124200" y="2971800"/>
            <a:ext cx="5202788" cy="2800767"/>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Problem Statement.</a:t>
            </a: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Project Overview.</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End </a:t>
            </a: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Users.</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Our Solution and Proposition.</a:t>
            </a:r>
          </a:p>
          <a:p>
            <a:pPr marL="285750" indent="-285750" algn="l">
              <a:buFont typeface="Wingdings" panose="05000000000000000000" pitchFamily="2" charset="2"/>
              <a:buChar char="v"/>
            </a:pPr>
            <a:r>
              <a:rPr lang="en-US" sz="1600" dirty="0" smtClean="0">
                <a:solidFill>
                  <a:srgbClr val="0D0D0D"/>
                </a:solidFill>
                <a:latin typeface="Tahoma" panose="020B0604030504040204" pitchFamily="34" charset="0"/>
                <a:ea typeface="Tahoma" panose="020B0604030504040204" pitchFamily="34" charset="0"/>
                <a:cs typeface="Tahoma" panose="020B0604030504040204" pitchFamily="34" charset="0"/>
              </a:rPr>
              <a:t>Dataset Description.</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Modelling </a:t>
            </a: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Approach.</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Results and </a:t>
            </a:r>
            <a:r>
              <a:rPr lang="en-US" sz="1600" dirty="0" smtClean="0">
                <a:solidFill>
                  <a:srgbClr val="0D0D0D"/>
                </a:solidFill>
                <a:latin typeface="Tahoma" panose="020B0604030504040204" pitchFamily="34" charset="0"/>
                <a:ea typeface="Tahoma" panose="020B0604030504040204" pitchFamily="34" charset="0"/>
                <a:cs typeface="Tahoma" panose="020B0604030504040204" pitchFamily="34" charset="0"/>
              </a:rPr>
              <a:t>Discussion.</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Conclusion.</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descr="presentation agenda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67298" t="25555" r="7421" b="38889"/>
          <a:stretch/>
        </p:blipFill>
        <p:spPr>
          <a:xfrm>
            <a:off x="7162800" y="2667000"/>
            <a:ext cx="2328376" cy="31861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514600" y="1315089"/>
            <a:ext cx="6785928" cy="447558"/>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2800" spc="-20" dirty="0" smtClean="0">
                <a:latin typeface="Tahoma" panose="020B0604030504040204" pitchFamily="34" charset="0"/>
                <a:ea typeface="Tahoma" panose="020B0604030504040204" pitchFamily="34" charset="0"/>
                <a:cs typeface="Tahoma" panose="020B0604030504040204" pitchFamily="34" charset="0"/>
              </a:rPr>
              <a:t>P</a:t>
            </a:r>
            <a:r>
              <a:rPr sz="2800" spc="15" dirty="0" smtClean="0">
                <a:latin typeface="Tahoma" panose="020B0604030504040204" pitchFamily="34" charset="0"/>
                <a:ea typeface="Tahoma" panose="020B0604030504040204" pitchFamily="34" charset="0"/>
                <a:cs typeface="Tahoma" panose="020B0604030504040204" pitchFamily="34" charset="0"/>
              </a:rPr>
              <a:t>ROB</a:t>
            </a:r>
            <a:r>
              <a:rPr sz="2800" spc="55" dirty="0" smtClean="0">
                <a:latin typeface="Tahoma" panose="020B0604030504040204" pitchFamily="34" charset="0"/>
                <a:ea typeface="Tahoma" panose="020B0604030504040204" pitchFamily="34" charset="0"/>
                <a:cs typeface="Tahoma" panose="020B0604030504040204" pitchFamily="34" charset="0"/>
              </a:rPr>
              <a:t>L</a:t>
            </a:r>
            <a:r>
              <a:rPr sz="2800" spc="-20" dirty="0" smtClean="0">
                <a:latin typeface="Tahoma" panose="020B0604030504040204" pitchFamily="34" charset="0"/>
                <a:ea typeface="Tahoma" panose="020B0604030504040204" pitchFamily="34" charset="0"/>
                <a:cs typeface="Tahoma" panose="020B0604030504040204" pitchFamily="34" charset="0"/>
              </a:rPr>
              <a:t>E</a:t>
            </a:r>
            <a:r>
              <a:rPr sz="2800" spc="20" dirty="0" smtClean="0">
                <a:latin typeface="Tahoma" panose="020B0604030504040204" pitchFamily="34" charset="0"/>
                <a:ea typeface="Tahoma" panose="020B0604030504040204" pitchFamily="34" charset="0"/>
                <a:cs typeface="Tahoma" panose="020B0604030504040204" pitchFamily="34" charset="0"/>
              </a:rPr>
              <a:t>M</a:t>
            </a:r>
            <a:r>
              <a:rPr lang="en-US" sz="2800" spc="20" dirty="0" smtClean="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 </a:t>
            </a:r>
            <a:r>
              <a:rPr sz="2800" spc="10" dirty="0" smtClean="0">
                <a:latin typeface="Tahoma" panose="020B0604030504040204" pitchFamily="34" charset="0"/>
                <a:ea typeface="Tahoma" panose="020B0604030504040204" pitchFamily="34" charset="0"/>
                <a:cs typeface="Tahoma" panose="020B0604030504040204" pitchFamily="34" charset="0"/>
              </a:rPr>
              <a:t>S</a:t>
            </a:r>
            <a:r>
              <a:rPr sz="2800" spc="-370" dirty="0" smtClean="0">
                <a:latin typeface="Tahoma" panose="020B0604030504040204" pitchFamily="34" charset="0"/>
                <a:ea typeface="Tahoma" panose="020B0604030504040204" pitchFamily="34" charset="0"/>
                <a:cs typeface="Tahoma" panose="020B0604030504040204" pitchFamily="34" charset="0"/>
              </a:rPr>
              <a:t>T</a:t>
            </a:r>
            <a:r>
              <a:rPr sz="2800" spc="-375" dirty="0" smtClean="0">
                <a:latin typeface="Tahoma" panose="020B0604030504040204" pitchFamily="34" charset="0"/>
                <a:ea typeface="Tahoma" panose="020B0604030504040204" pitchFamily="34" charset="0"/>
                <a:cs typeface="Tahoma" panose="020B0604030504040204" pitchFamily="34" charset="0"/>
              </a:rPr>
              <a:t>A</a:t>
            </a:r>
            <a:r>
              <a:rPr sz="2800" spc="15" dirty="0" smtClean="0">
                <a:latin typeface="Tahoma" panose="020B0604030504040204" pitchFamily="34" charset="0"/>
                <a:ea typeface="Tahoma" panose="020B0604030504040204" pitchFamily="34" charset="0"/>
                <a:cs typeface="Tahoma" panose="020B0604030504040204" pitchFamily="34" charset="0"/>
              </a:rPr>
              <a:t>T</a:t>
            </a:r>
            <a:r>
              <a:rPr sz="2800" spc="-10" dirty="0" smtClean="0">
                <a:latin typeface="Tahoma" panose="020B0604030504040204" pitchFamily="34" charset="0"/>
                <a:ea typeface="Tahoma" panose="020B0604030504040204" pitchFamily="34" charset="0"/>
                <a:cs typeface="Tahoma" panose="020B0604030504040204" pitchFamily="34" charset="0"/>
              </a:rPr>
              <a:t>E</a:t>
            </a:r>
            <a:r>
              <a:rPr sz="2800" spc="-20" dirty="0" smtClean="0">
                <a:latin typeface="Tahoma" panose="020B0604030504040204" pitchFamily="34" charset="0"/>
                <a:ea typeface="Tahoma" panose="020B0604030504040204" pitchFamily="34" charset="0"/>
                <a:cs typeface="Tahoma" panose="020B0604030504040204" pitchFamily="34" charset="0"/>
              </a:rPr>
              <a:t>ME</a:t>
            </a:r>
            <a:r>
              <a:rPr lang="en-US" sz="2800" spc="10" dirty="0" smtClean="0">
                <a:latin typeface="Tahoma" panose="020B0604030504040204" pitchFamily="34" charset="0"/>
                <a:ea typeface="Tahoma" panose="020B0604030504040204" pitchFamily="34" charset="0"/>
                <a:cs typeface="Tahoma" panose="020B0604030504040204" pitchFamily="34" charset="0"/>
              </a:rPr>
              <a:t>NT</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6" name="TextBox 5"/>
          <p:cNvSpPr txBox="1"/>
          <p:nvPr/>
        </p:nvSpPr>
        <p:spPr>
          <a:xfrm>
            <a:off x="1676399" y="3040323"/>
            <a:ext cx="6781800" cy="2769989"/>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a:t>
            </a:r>
            <a:r>
              <a:rPr lang="en-US" sz="1600" dirty="0" smtClean="0">
                <a:latin typeface="Tahoma" panose="020B0604030504040204" pitchFamily="34" charset="0"/>
                <a:ea typeface="Tahoma" panose="020B0604030504040204" pitchFamily="34" charset="0"/>
                <a:cs typeface="Tahoma" panose="020B0604030504040204" pitchFamily="34" charset="0"/>
              </a:rPr>
              <a:t>dentify root causes of performance decline.</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Implement improvement strategies.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M</a:t>
            </a:r>
            <a:r>
              <a:rPr lang="en-US" sz="1600" dirty="0" smtClean="0">
                <a:latin typeface="Tahoma" panose="020B0604030504040204" pitchFamily="34" charset="0"/>
                <a:ea typeface="Tahoma" panose="020B0604030504040204" pitchFamily="34" charset="0"/>
                <a:cs typeface="Tahoma" panose="020B0604030504040204" pitchFamily="34" charset="0"/>
              </a:rPr>
              <a:t>onitor and evaluate progress.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Enhance employee training programs to address skill gaps.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I</a:t>
            </a:r>
            <a:r>
              <a:rPr lang="en-US" sz="1600" dirty="0" smtClean="0">
                <a:latin typeface="Tahoma" panose="020B0604030504040204" pitchFamily="34" charset="0"/>
                <a:ea typeface="Tahoma" panose="020B0604030504040204" pitchFamily="34" charset="0"/>
                <a:cs typeface="Tahoma" panose="020B0604030504040204" pitchFamily="34" charset="0"/>
              </a:rPr>
              <a:t>mprove management practices to foster </a:t>
            </a:r>
            <a:r>
              <a:rPr lang="en-US" sz="1600" dirty="0">
                <a:latin typeface="Tahoma" panose="020B0604030504040204" pitchFamily="34" charset="0"/>
                <a:ea typeface="Tahoma" panose="020B0604030504040204" pitchFamily="34" charset="0"/>
                <a:cs typeface="Tahoma" panose="020B0604030504040204" pitchFamily="34" charset="0"/>
              </a:rPr>
              <a:t>workflows.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Conduct </a:t>
            </a:r>
            <a:r>
              <a:rPr lang="en-US" sz="1600" dirty="0">
                <a:latin typeface="Tahoma" panose="020B0604030504040204" pitchFamily="34" charset="0"/>
                <a:ea typeface="Tahoma" panose="020B0604030504040204" pitchFamily="34" charset="0"/>
                <a:cs typeface="Tahoma" panose="020B0604030504040204" pitchFamily="34" charset="0"/>
              </a:rPr>
              <a:t>regular feedback sessions to continuously improve </a:t>
            </a:r>
            <a:r>
              <a:rPr lang="en-US" sz="1600" dirty="0" smtClean="0">
                <a:latin typeface="Tahoma" panose="020B0604030504040204" pitchFamily="34" charset="0"/>
                <a:ea typeface="Tahoma" panose="020B0604030504040204" pitchFamily="34" charset="0"/>
                <a:cs typeface="Tahoma" panose="020B0604030504040204" pitchFamily="34" charset="0"/>
              </a:rPr>
              <a:t>    performance supportive work environment.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Increase employee motivation through recognition and reward systems.</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Implement technology solutions to streamline.</a:t>
            </a:r>
          </a:p>
          <a:p>
            <a:endParaRPr lang="en-US" sz="14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problem statement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67197" t="25556" r="5525" b="34443"/>
          <a:stretch/>
        </p:blipFill>
        <p:spPr>
          <a:xfrm>
            <a:off x="9067800" y="762000"/>
            <a:ext cx="1676400" cy="1553737"/>
          </a:xfrm>
          <a:prstGeom prst="rect">
            <a:avLst/>
          </a:prstGeom>
        </p:spPr>
      </p:pic>
      <p:pic>
        <p:nvPicPr>
          <p:cNvPr id="9" name="Picture 8" descr="Google Lens - Google Chrome"/>
          <p:cNvPicPr>
            <a:picLocks noChangeAspect="1"/>
          </p:cNvPicPr>
          <p:nvPr/>
        </p:nvPicPr>
        <p:blipFill rotWithShape="1">
          <a:blip r:embed="rId3">
            <a:extLst>
              <a:ext uri="{28A0092B-C50C-407E-A947-70E740481C1C}">
                <a14:useLocalDpi xmlns:a14="http://schemas.microsoft.com/office/drawing/2010/main" val="0"/>
              </a:ext>
            </a:extLst>
          </a:blip>
          <a:srcRect l="81354" t="51573" r="2576" b="18562"/>
          <a:stretch/>
        </p:blipFill>
        <p:spPr>
          <a:xfrm>
            <a:off x="8458199" y="2819400"/>
            <a:ext cx="2438401" cy="26475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052615" y="1271645"/>
            <a:ext cx="7566025" cy="447558"/>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2800" spc="5" dirty="0" smtClean="0">
                <a:latin typeface="Tahoma" panose="020B0604030504040204" pitchFamily="34" charset="0"/>
                <a:ea typeface="Tahoma" panose="020B0604030504040204" pitchFamily="34" charset="0"/>
                <a:cs typeface="Tahoma" panose="020B0604030504040204" pitchFamily="34" charset="0"/>
              </a:rPr>
              <a:t>PROJECT</a:t>
            </a:r>
            <a:r>
              <a:rPr lang="en-US" sz="2800" spc="5" dirty="0" smtClean="0">
                <a:latin typeface="Tahoma" panose="020B0604030504040204" pitchFamily="34" charset="0"/>
                <a:ea typeface="Tahoma" panose="020B0604030504040204" pitchFamily="34" charset="0"/>
                <a:cs typeface="Tahoma" panose="020B0604030504040204" pitchFamily="34" charset="0"/>
              </a:rPr>
              <a:t> </a:t>
            </a:r>
            <a:r>
              <a:rPr sz="2800" spc="-20" dirty="0" smtClean="0">
                <a:latin typeface="Tahoma" panose="020B0604030504040204" pitchFamily="34" charset="0"/>
                <a:ea typeface="Tahoma" panose="020B0604030504040204" pitchFamily="34" charset="0"/>
                <a:cs typeface="Tahoma" panose="020B0604030504040204" pitchFamily="34" charset="0"/>
              </a:rPr>
              <a:t>OVERVIEW</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1096572" y="1696583"/>
            <a:ext cx="7924800" cy="830997"/>
          </a:xfrm>
          <a:prstGeom prst="rect">
            <a:avLst/>
          </a:prstGeom>
          <a:noFill/>
        </p:spPr>
        <p:txBody>
          <a:bodyPr wrap="square" rtlCol="0">
            <a:spAutoFit/>
          </a:bodyPr>
          <a:lstStyle/>
          <a:p>
            <a:pPr algn="l"/>
            <a:endParaRPr lang="en-US" sz="2400" b="0" i="0" dirty="0" smtClean="0">
              <a:solidFill>
                <a:srgbClr val="0D0D0D"/>
              </a:solidFill>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295400" y="2108848"/>
            <a:ext cx="9837805" cy="3200876"/>
          </a:xfrm>
          <a:prstGeom prst="rect">
            <a:avLst/>
          </a:prstGeom>
          <a:noFill/>
        </p:spPr>
        <p:txBody>
          <a:bodyPr wrap="square" rtlCol="0">
            <a:spAutoFit/>
          </a:bodyPr>
          <a:lstStyle/>
          <a:p>
            <a:r>
              <a:rPr lang="en-US" sz="1600" b="1"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a:t>
            </a:r>
            <a:r>
              <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mployee </a:t>
            </a:r>
            <a:r>
              <a:rPr lang="en-US" sz="1600" b="1"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a:t>
            </a:r>
            <a:r>
              <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erformance Analysis </a:t>
            </a:r>
            <a:r>
              <a:rPr lang="en-US"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a:t>
            </a:r>
          </a:p>
          <a:p>
            <a:r>
              <a:rPr lang="en-US" sz="1600" dirty="0">
                <a:ln w="0"/>
                <a:latin typeface="Tahoma" panose="020B0604030504040204" pitchFamily="34" charset="0"/>
                <a:ea typeface="Tahoma" panose="020B0604030504040204" pitchFamily="34" charset="0"/>
                <a:cs typeface="Tahoma" panose="020B0604030504040204" pitchFamily="34" charset="0"/>
              </a:rPr>
              <a:t>A</a:t>
            </a:r>
            <a:r>
              <a:rPr lang="en-US" sz="1600" dirty="0" smtClean="0">
                <a:ln w="0"/>
                <a:latin typeface="Tahoma" panose="020B0604030504040204" pitchFamily="34" charset="0"/>
                <a:ea typeface="Tahoma" panose="020B0604030504040204" pitchFamily="34" charset="0"/>
                <a:cs typeface="Tahoma" panose="020B0604030504040204" pitchFamily="34" charset="0"/>
              </a:rPr>
              <a:t>nalyzing the performance of the employee by considering various factors like gender, performance code, ratings and  their achievements. in order to identify the trends and patens of different categories of employees like high, medium and low.</a:t>
            </a:r>
          </a:p>
          <a:p>
            <a:endPar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a:p>
            <a:r>
              <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Objective</a:t>
            </a:r>
            <a:r>
              <a:rPr lang="en-US" sz="1600" b="1" dirty="0" smtClean="0">
                <a:latin typeface="Tahoma" panose="020B0604030504040204" pitchFamily="34" charset="0"/>
                <a:ea typeface="Tahoma" panose="020B0604030504040204" pitchFamily="34" charset="0"/>
                <a:cs typeface="Tahoma" panose="020B0604030504040204" pitchFamily="34" charset="0"/>
              </a:rPr>
              <a:t> :</a:t>
            </a:r>
          </a:p>
          <a:p>
            <a:pPr marL="171450" indent="-1714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To enhance employee performance  by identifying and addressing key factors affecting productivity, quality of work and engagement.</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1600" b="1" dirty="0">
                <a:latin typeface="Tahoma" panose="020B0604030504040204" pitchFamily="34" charset="0"/>
                <a:ea typeface="Tahoma" panose="020B0604030504040204" pitchFamily="34" charset="0"/>
                <a:cs typeface="Tahoma" panose="020B0604030504040204" pitchFamily="34" charset="0"/>
              </a:rPr>
              <a:t>S</a:t>
            </a:r>
            <a:r>
              <a:rPr lang="en-US" sz="1600" b="1" dirty="0" smtClean="0">
                <a:latin typeface="Tahoma" panose="020B0604030504040204" pitchFamily="34" charset="0"/>
                <a:ea typeface="Tahoma" panose="020B0604030504040204" pitchFamily="34" charset="0"/>
                <a:cs typeface="Tahoma" panose="020B0604030504040204" pitchFamily="34" charset="0"/>
              </a:rPr>
              <a:t>cope :</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Collect and analyze data from performance reviews, surveys, and interviews to identify root causes of performance issues. implement improvement strategies and monitor their  effectiveness.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PROJECT OVERVIEW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14636" t="44446" r="65406" b="32221"/>
          <a:stretch/>
        </p:blipFill>
        <p:spPr>
          <a:xfrm>
            <a:off x="8822543" y="778137"/>
            <a:ext cx="2049394" cy="14345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0" y="1312253"/>
            <a:ext cx="6858000" cy="447558"/>
          </a:xfrm>
          <a:prstGeom prst="rect">
            <a:avLst/>
          </a:prstGeom>
        </p:spPr>
        <p:txBody>
          <a:bodyPr vert="horz" wrap="square" lIns="0" tIns="16510" rIns="0" bIns="0" rtlCol="0">
            <a:spAutoFit/>
          </a:bodyPr>
          <a:lstStyle/>
          <a:p>
            <a:pPr marL="12700">
              <a:lnSpc>
                <a:spcPct val="100000"/>
              </a:lnSpc>
              <a:spcBef>
                <a:spcPts val="130"/>
              </a:spcBef>
            </a:pPr>
            <a:r>
              <a:rPr sz="2800" spc="25" dirty="0">
                <a:latin typeface="Tahoma" panose="020B0604030504040204" pitchFamily="34" charset="0"/>
                <a:ea typeface="Tahoma" panose="020B0604030504040204" pitchFamily="34" charset="0"/>
                <a:cs typeface="Tahoma" panose="020B0604030504040204" pitchFamily="34" charset="0"/>
              </a:rPr>
              <a:t>W</a:t>
            </a:r>
            <a:r>
              <a:rPr sz="2800" spc="-20" dirty="0">
                <a:latin typeface="Tahoma" panose="020B0604030504040204" pitchFamily="34" charset="0"/>
                <a:ea typeface="Tahoma" panose="020B0604030504040204" pitchFamily="34" charset="0"/>
                <a:cs typeface="Tahoma" panose="020B0604030504040204" pitchFamily="34" charset="0"/>
              </a:rPr>
              <a:t>H</a:t>
            </a:r>
            <a:r>
              <a:rPr sz="2800" spc="20" dirty="0">
                <a:latin typeface="Tahoma" panose="020B0604030504040204" pitchFamily="34" charset="0"/>
                <a:ea typeface="Tahoma" panose="020B0604030504040204" pitchFamily="34" charset="0"/>
                <a:cs typeface="Tahoma" panose="020B0604030504040204" pitchFamily="34" charset="0"/>
              </a:rPr>
              <a:t>O</a:t>
            </a:r>
            <a:r>
              <a:rPr sz="2800" spc="-235" dirty="0">
                <a:latin typeface="Tahoma" panose="020B0604030504040204" pitchFamily="34" charset="0"/>
                <a:ea typeface="Tahoma" panose="020B0604030504040204" pitchFamily="34" charset="0"/>
                <a:cs typeface="Tahoma" panose="020B0604030504040204" pitchFamily="34" charset="0"/>
              </a:rPr>
              <a:t> </a:t>
            </a:r>
            <a:r>
              <a:rPr sz="2800" spc="-10" dirty="0">
                <a:latin typeface="Tahoma" panose="020B0604030504040204" pitchFamily="34" charset="0"/>
                <a:ea typeface="Tahoma" panose="020B0604030504040204" pitchFamily="34" charset="0"/>
                <a:cs typeface="Tahoma" panose="020B0604030504040204" pitchFamily="34" charset="0"/>
              </a:rPr>
              <a:t>AR</a:t>
            </a:r>
            <a:r>
              <a:rPr sz="2800" spc="15" dirty="0">
                <a:latin typeface="Tahoma" panose="020B0604030504040204" pitchFamily="34" charset="0"/>
                <a:ea typeface="Tahoma" panose="020B0604030504040204" pitchFamily="34" charset="0"/>
                <a:cs typeface="Tahoma" panose="020B0604030504040204" pitchFamily="34" charset="0"/>
              </a:rPr>
              <a:t>E</a:t>
            </a:r>
            <a:r>
              <a:rPr sz="2800" spc="-35" dirty="0">
                <a:latin typeface="Tahoma" panose="020B0604030504040204" pitchFamily="34" charset="0"/>
                <a:ea typeface="Tahoma" panose="020B0604030504040204" pitchFamily="34" charset="0"/>
                <a:cs typeface="Tahoma" panose="020B0604030504040204" pitchFamily="34" charset="0"/>
              </a:rPr>
              <a:t> </a:t>
            </a:r>
            <a:r>
              <a:rPr sz="2800" spc="-10" dirty="0">
                <a:latin typeface="Tahoma" panose="020B0604030504040204" pitchFamily="34" charset="0"/>
                <a:ea typeface="Tahoma" panose="020B0604030504040204" pitchFamily="34" charset="0"/>
                <a:cs typeface="Tahoma" panose="020B0604030504040204" pitchFamily="34" charset="0"/>
              </a:rPr>
              <a:t>T</a:t>
            </a:r>
            <a:r>
              <a:rPr sz="2800" spc="-15" dirty="0">
                <a:latin typeface="Tahoma" panose="020B0604030504040204" pitchFamily="34" charset="0"/>
                <a:ea typeface="Tahoma" panose="020B0604030504040204" pitchFamily="34" charset="0"/>
                <a:cs typeface="Tahoma" panose="020B0604030504040204" pitchFamily="34" charset="0"/>
              </a:rPr>
              <a:t>H</a:t>
            </a:r>
            <a:r>
              <a:rPr sz="2800" spc="15" dirty="0">
                <a:latin typeface="Tahoma" panose="020B0604030504040204" pitchFamily="34" charset="0"/>
                <a:ea typeface="Tahoma" panose="020B0604030504040204" pitchFamily="34" charset="0"/>
                <a:cs typeface="Tahoma" panose="020B0604030504040204" pitchFamily="34" charset="0"/>
              </a:rPr>
              <a:t>E</a:t>
            </a:r>
            <a:r>
              <a:rPr sz="2800" spc="-35" dirty="0">
                <a:latin typeface="Tahoma" panose="020B0604030504040204" pitchFamily="34" charset="0"/>
                <a:ea typeface="Tahoma" panose="020B0604030504040204" pitchFamily="34" charset="0"/>
                <a:cs typeface="Tahoma" panose="020B0604030504040204" pitchFamily="34" charset="0"/>
              </a:rPr>
              <a:t> </a:t>
            </a:r>
            <a:r>
              <a:rPr sz="2800" spc="-20" dirty="0">
                <a:latin typeface="Tahoma" panose="020B0604030504040204" pitchFamily="34" charset="0"/>
                <a:ea typeface="Tahoma" panose="020B0604030504040204" pitchFamily="34" charset="0"/>
                <a:cs typeface="Tahoma" panose="020B0604030504040204" pitchFamily="34" charset="0"/>
              </a:rPr>
              <a:t>E</a:t>
            </a:r>
            <a:r>
              <a:rPr sz="2800" spc="30" dirty="0">
                <a:latin typeface="Tahoma" panose="020B0604030504040204" pitchFamily="34" charset="0"/>
                <a:ea typeface="Tahoma" panose="020B0604030504040204" pitchFamily="34" charset="0"/>
                <a:cs typeface="Tahoma" panose="020B0604030504040204" pitchFamily="34" charset="0"/>
              </a:rPr>
              <a:t>N</a:t>
            </a:r>
            <a:r>
              <a:rPr sz="2800" spc="15" dirty="0">
                <a:latin typeface="Tahoma" panose="020B0604030504040204" pitchFamily="34" charset="0"/>
                <a:ea typeface="Tahoma" panose="020B0604030504040204" pitchFamily="34" charset="0"/>
                <a:cs typeface="Tahoma" panose="020B0604030504040204" pitchFamily="34" charset="0"/>
              </a:rPr>
              <a:t>D</a:t>
            </a:r>
            <a:r>
              <a:rPr sz="2800" spc="-45" dirty="0">
                <a:latin typeface="Tahoma" panose="020B0604030504040204" pitchFamily="34" charset="0"/>
                <a:ea typeface="Tahoma" panose="020B0604030504040204" pitchFamily="34" charset="0"/>
                <a:cs typeface="Tahoma" panose="020B0604030504040204" pitchFamily="34" charset="0"/>
              </a:rPr>
              <a:t> </a:t>
            </a:r>
            <a:r>
              <a:rPr sz="2800" dirty="0">
                <a:latin typeface="Tahoma" panose="020B0604030504040204" pitchFamily="34" charset="0"/>
                <a:ea typeface="Tahoma" panose="020B0604030504040204" pitchFamily="34" charset="0"/>
                <a:cs typeface="Tahoma" panose="020B0604030504040204" pitchFamily="34" charset="0"/>
              </a:rPr>
              <a:t>U</a:t>
            </a:r>
            <a:r>
              <a:rPr sz="2800" spc="10" dirty="0">
                <a:latin typeface="Tahoma" panose="020B0604030504040204" pitchFamily="34" charset="0"/>
                <a:ea typeface="Tahoma" panose="020B0604030504040204" pitchFamily="34" charset="0"/>
                <a:cs typeface="Tahoma" panose="020B0604030504040204" pitchFamily="34" charset="0"/>
              </a:rPr>
              <a:t>S</a:t>
            </a:r>
            <a:r>
              <a:rPr sz="2800" spc="-25" dirty="0">
                <a:latin typeface="Tahoma" panose="020B0604030504040204" pitchFamily="34" charset="0"/>
                <a:ea typeface="Tahoma" panose="020B0604030504040204" pitchFamily="34" charset="0"/>
                <a:cs typeface="Tahoma" panose="020B0604030504040204" pitchFamily="34" charset="0"/>
              </a:rPr>
              <a:t>E</a:t>
            </a:r>
            <a:r>
              <a:rPr sz="2800" spc="-10" dirty="0">
                <a:latin typeface="Tahoma" panose="020B0604030504040204" pitchFamily="34" charset="0"/>
                <a:ea typeface="Tahoma" panose="020B0604030504040204" pitchFamily="34" charset="0"/>
                <a:cs typeface="Tahoma" panose="020B0604030504040204" pitchFamily="34" charset="0"/>
              </a:rPr>
              <a:t>R</a:t>
            </a:r>
            <a:r>
              <a:rPr sz="2800" spc="5" dirty="0">
                <a:latin typeface="Tahoma" panose="020B0604030504040204" pitchFamily="34" charset="0"/>
                <a:ea typeface="Tahoma" panose="020B0604030504040204" pitchFamily="34" charset="0"/>
                <a:cs typeface="Tahoma" panose="020B0604030504040204" pitchFamily="34" charset="0"/>
              </a:rPr>
              <a:t>S?</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2" name="TextBox 1"/>
          <p:cNvSpPr txBox="1"/>
          <p:nvPr/>
        </p:nvSpPr>
        <p:spPr>
          <a:xfrm>
            <a:off x="1524000" y="2667000"/>
            <a:ext cx="7924800" cy="3046988"/>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B</a:t>
            </a:r>
            <a:r>
              <a:rPr lang="en-US" sz="1600" dirty="0" smtClean="0">
                <a:latin typeface="Tahoma" panose="020B0604030504040204" pitchFamily="34" charset="0"/>
                <a:ea typeface="Tahoma" panose="020B0604030504040204" pitchFamily="34" charset="0"/>
                <a:cs typeface="Tahoma" panose="020B0604030504040204" pitchFamily="34" charset="0"/>
              </a:rPr>
              <a:t>oard </a:t>
            </a:r>
            <a:r>
              <a:rPr lang="en-US" sz="1600" dirty="0">
                <a:latin typeface="Tahoma" panose="020B0604030504040204" pitchFamily="34" charset="0"/>
                <a:ea typeface="Tahoma" panose="020B0604030504040204" pitchFamily="34" charset="0"/>
                <a:cs typeface="Tahoma" panose="020B0604030504040204" pitchFamily="34" charset="0"/>
              </a:rPr>
              <a:t>O</a:t>
            </a:r>
            <a:r>
              <a:rPr lang="en-US" sz="1600" dirty="0" smtClean="0">
                <a:latin typeface="Tahoma" panose="020B0604030504040204" pitchFamily="34" charset="0"/>
                <a:ea typeface="Tahoma" panose="020B0604030504040204" pitchFamily="34" charset="0"/>
                <a:cs typeface="Tahoma" panose="020B0604030504040204" pitchFamily="34" charset="0"/>
              </a:rPr>
              <a:t>f Directors.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M</a:t>
            </a:r>
            <a:r>
              <a:rPr lang="en-US" sz="1600" dirty="0" smtClean="0">
                <a:latin typeface="Tahoma" panose="020B0604030504040204" pitchFamily="34" charset="0"/>
                <a:ea typeface="Tahoma" panose="020B0604030504040204" pitchFamily="34" charset="0"/>
                <a:cs typeface="Tahoma" panose="020B0604030504040204" pitchFamily="34" charset="0"/>
              </a:rPr>
              <a:t>anagement and Leadership.</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H</a:t>
            </a:r>
            <a:r>
              <a:rPr lang="en-US" sz="1600" dirty="0" smtClean="0">
                <a:latin typeface="Tahoma" panose="020B0604030504040204" pitchFamily="34" charset="0"/>
                <a:ea typeface="Tahoma" panose="020B0604030504040204" pitchFamily="34" charset="0"/>
                <a:cs typeface="Tahoma" panose="020B0604030504040204" pitchFamily="34" charset="0"/>
              </a:rPr>
              <a:t>uman Resources(HR).</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E</a:t>
            </a:r>
            <a:r>
              <a:rPr lang="en-US" sz="1600" dirty="0" smtClean="0">
                <a:latin typeface="Tahoma" panose="020B0604030504040204" pitchFamily="34" charset="0"/>
                <a:ea typeface="Tahoma" panose="020B0604030504040204" pitchFamily="34" charset="0"/>
                <a:cs typeface="Tahoma" panose="020B0604030504040204" pitchFamily="34" charset="0"/>
              </a:rPr>
              <a:t>mployees.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a:t>
            </a:r>
            <a:r>
              <a:rPr lang="en-US" sz="1600" dirty="0" smtClean="0">
                <a:latin typeface="Tahoma" panose="020B0604030504040204" pitchFamily="34" charset="0"/>
                <a:ea typeface="Tahoma" panose="020B0604030504040204" pitchFamily="34" charset="0"/>
                <a:cs typeface="Tahoma" panose="020B0604030504040204" pitchFamily="34" charset="0"/>
              </a:rPr>
              <a:t>eam </a:t>
            </a:r>
            <a:r>
              <a:rPr lang="en-US" sz="1600" dirty="0">
                <a:latin typeface="Tahoma" panose="020B0604030504040204" pitchFamily="34" charset="0"/>
                <a:ea typeface="Tahoma" panose="020B0604030504040204" pitchFamily="34" charset="0"/>
                <a:cs typeface="Tahoma" panose="020B0604030504040204" pitchFamily="34" charset="0"/>
              </a:rPr>
              <a:t>L</a:t>
            </a:r>
            <a:r>
              <a:rPr lang="en-US" sz="1600" dirty="0" smtClean="0">
                <a:latin typeface="Tahoma" panose="020B0604030504040204" pitchFamily="34" charset="0"/>
                <a:ea typeface="Tahoma" panose="020B0604030504040204" pitchFamily="34" charset="0"/>
                <a:cs typeface="Tahoma" panose="020B0604030504040204" pitchFamily="34" charset="0"/>
              </a:rPr>
              <a:t>eaders and Supervisors.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a:t>
            </a:r>
            <a:r>
              <a:rPr lang="en-US" sz="1600" dirty="0" smtClean="0">
                <a:latin typeface="Tahoma" panose="020B0604030504040204" pitchFamily="34" charset="0"/>
                <a:ea typeface="Tahoma" panose="020B0604030504040204" pitchFamily="34" charset="0"/>
                <a:cs typeface="Tahoma" panose="020B0604030504040204" pitchFamily="34" charset="0"/>
              </a:rPr>
              <a:t>raining and Development.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E</a:t>
            </a:r>
            <a:r>
              <a:rPr lang="en-US" sz="1600" dirty="0" smtClean="0">
                <a:latin typeface="Tahoma" panose="020B0604030504040204" pitchFamily="34" charset="0"/>
                <a:ea typeface="Tahoma" panose="020B0604030504040204" pitchFamily="34" charset="0"/>
                <a:cs typeface="Tahoma" panose="020B0604030504040204" pitchFamily="34" charset="0"/>
              </a:rPr>
              <a:t>xecutives.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P</a:t>
            </a:r>
            <a:r>
              <a:rPr lang="en-US" sz="1600" dirty="0" smtClean="0">
                <a:latin typeface="Tahoma" panose="020B0604030504040204" pitchFamily="34" charset="0"/>
                <a:ea typeface="Tahoma" panose="020B0604030504040204" pitchFamily="34" charset="0"/>
                <a:cs typeface="Tahoma" panose="020B0604030504040204" pitchFamily="34" charset="0"/>
              </a:rPr>
              <a:t>roject Managers.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inance </a:t>
            </a: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epartment.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IT </a:t>
            </a: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epartment.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O</a:t>
            </a:r>
            <a:r>
              <a:rPr lang="en-US" sz="1600" dirty="0" smtClean="0">
                <a:latin typeface="Tahoma" panose="020B0604030504040204" pitchFamily="34" charset="0"/>
                <a:ea typeface="Tahoma" panose="020B0604030504040204" pitchFamily="34" charset="0"/>
                <a:cs typeface="Tahoma" panose="020B0604030504040204" pitchFamily="34" charset="0"/>
              </a:rPr>
              <a:t>perations </a:t>
            </a:r>
            <a:r>
              <a:rPr lang="en-US" sz="1600" dirty="0">
                <a:latin typeface="Tahoma" panose="020B0604030504040204" pitchFamily="34" charset="0"/>
                <a:ea typeface="Tahoma" panose="020B0604030504040204" pitchFamily="34" charset="0"/>
                <a:cs typeface="Tahoma" panose="020B0604030504040204" pitchFamily="34" charset="0"/>
              </a:rPr>
              <a:t>M</a:t>
            </a:r>
            <a:r>
              <a:rPr lang="en-US" sz="1600" dirty="0" smtClean="0">
                <a:latin typeface="Tahoma" panose="020B0604030504040204" pitchFamily="34" charset="0"/>
                <a:ea typeface="Tahoma" panose="020B0604030504040204" pitchFamily="34" charset="0"/>
                <a:cs typeface="Tahoma" panose="020B0604030504040204" pitchFamily="34" charset="0"/>
              </a:rPr>
              <a:t>anagers.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S</a:t>
            </a:r>
            <a:r>
              <a:rPr lang="en-US" sz="1600" dirty="0" smtClean="0">
                <a:latin typeface="Tahoma" panose="020B0604030504040204" pitchFamily="34" charset="0"/>
                <a:ea typeface="Tahoma" panose="020B0604030504040204" pitchFamily="34" charset="0"/>
                <a:cs typeface="Tahoma" panose="020B0604030504040204" pitchFamily="34" charset="0"/>
              </a:rPr>
              <a:t>ales and Marketing teams.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0" y="888332"/>
            <a:ext cx="1719347" cy="12953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524000" y="1306189"/>
            <a:ext cx="9763125" cy="444352"/>
          </a:xfrm>
          <a:prstGeom prst="rect">
            <a:avLst/>
          </a:prstGeom>
        </p:spPr>
        <p:txBody>
          <a:bodyPr vert="horz" wrap="square" lIns="0" tIns="13335" rIns="0" bIns="0" rtlCol="0">
            <a:spAutoFit/>
          </a:bodyPr>
          <a:lstStyle/>
          <a:p>
            <a:pPr marL="12700">
              <a:lnSpc>
                <a:spcPct val="100000"/>
              </a:lnSpc>
              <a:spcBef>
                <a:spcPts val="105"/>
              </a:spcBef>
            </a:pPr>
            <a:r>
              <a:rPr sz="2800" spc="10" dirty="0">
                <a:latin typeface="Tahoma" panose="020B0604030504040204" pitchFamily="34" charset="0"/>
                <a:ea typeface="Tahoma" panose="020B0604030504040204" pitchFamily="34" charset="0"/>
                <a:cs typeface="Tahoma" panose="020B0604030504040204" pitchFamily="34" charset="0"/>
              </a:rPr>
              <a:t>O</a:t>
            </a:r>
            <a:r>
              <a:rPr sz="2800" spc="25" dirty="0">
                <a:latin typeface="Tahoma" panose="020B0604030504040204" pitchFamily="34" charset="0"/>
                <a:ea typeface="Tahoma" panose="020B0604030504040204" pitchFamily="34" charset="0"/>
                <a:cs typeface="Tahoma" panose="020B0604030504040204" pitchFamily="34" charset="0"/>
              </a:rPr>
              <a:t>U</a:t>
            </a:r>
            <a:r>
              <a:rPr sz="2800" dirty="0">
                <a:latin typeface="Tahoma" panose="020B0604030504040204" pitchFamily="34" charset="0"/>
                <a:ea typeface="Tahoma" panose="020B0604030504040204" pitchFamily="34" charset="0"/>
                <a:cs typeface="Tahoma" panose="020B0604030504040204" pitchFamily="34" charset="0"/>
              </a:rPr>
              <a:t>R</a:t>
            </a:r>
            <a:r>
              <a:rPr sz="2800" spc="5" dirty="0">
                <a:latin typeface="Tahoma" panose="020B0604030504040204" pitchFamily="34" charset="0"/>
                <a:ea typeface="Tahoma" panose="020B0604030504040204" pitchFamily="34" charset="0"/>
                <a:cs typeface="Tahoma" panose="020B0604030504040204" pitchFamily="34" charset="0"/>
              </a:rPr>
              <a:t> </a:t>
            </a:r>
            <a:r>
              <a:rPr sz="2800" spc="25" dirty="0">
                <a:latin typeface="Tahoma" panose="020B0604030504040204" pitchFamily="34" charset="0"/>
                <a:ea typeface="Tahoma" panose="020B0604030504040204" pitchFamily="34" charset="0"/>
                <a:cs typeface="Tahoma" panose="020B0604030504040204" pitchFamily="34" charset="0"/>
              </a:rPr>
              <a:t>S</a:t>
            </a:r>
            <a:r>
              <a:rPr sz="2800" spc="10" dirty="0">
                <a:latin typeface="Tahoma" panose="020B0604030504040204" pitchFamily="34" charset="0"/>
                <a:ea typeface="Tahoma" panose="020B0604030504040204" pitchFamily="34" charset="0"/>
                <a:cs typeface="Tahoma" panose="020B0604030504040204" pitchFamily="34" charset="0"/>
              </a:rPr>
              <a:t>O</a:t>
            </a:r>
            <a:r>
              <a:rPr sz="2800" spc="25" dirty="0">
                <a:latin typeface="Tahoma" panose="020B0604030504040204" pitchFamily="34" charset="0"/>
                <a:ea typeface="Tahoma" panose="020B0604030504040204" pitchFamily="34" charset="0"/>
                <a:cs typeface="Tahoma" panose="020B0604030504040204" pitchFamily="34" charset="0"/>
              </a:rPr>
              <a:t>LU</a:t>
            </a:r>
            <a:r>
              <a:rPr sz="2800" spc="-35" dirty="0">
                <a:latin typeface="Tahoma" panose="020B0604030504040204" pitchFamily="34" charset="0"/>
                <a:ea typeface="Tahoma" panose="020B0604030504040204" pitchFamily="34" charset="0"/>
                <a:cs typeface="Tahoma" panose="020B0604030504040204" pitchFamily="34" charset="0"/>
              </a:rPr>
              <a:t>T</a:t>
            </a:r>
            <a:r>
              <a:rPr sz="2800" spc="-30" dirty="0">
                <a:latin typeface="Tahoma" panose="020B0604030504040204" pitchFamily="34" charset="0"/>
                <a:ea typeface="Tahoma" panose="020B0604030504040204" pitchFamily="34" charset="0"/>
                <a:cs typeface="Tahoma" panose="020B0604030504040204" pitchFamily="34" charset="0"/>
              </a:rPr>
              <a:t>I</a:t>
            </a:r>
            <a:r>
              <a:rPr sz="2800" spc="10" dirty="0">
                <a:latin typeface="Tahoma" panose="020B0604030504040204" pitchFamily="34" charset="0"/>
                <a:ea typeface="Tahoma" panose="020B0604030504040204" pitchFamily="34" charset="0"/>
                <a:cs typeface="Tahoma" panose="020B0604030504040204" pitchFamily="34" charset="0"/>
              </a:rPr>
              <a:t>O</a:t>
            </a:r>
            <a:r>
              <a:rPr sz="2800" dirty="0">
                <a:latin typeface="Tahoma" panose="020B0604030504040204" pitchFamily="34" charset="0"/>
                <a:ea typeface="Tahoma" panose="020B0604030504040204" pitchFamily="34" charset="0"/>
                <a:cs typeface="Tahoma" panose="020B0604030504040204" pitchFamily="34" charset="0"/>
              </a:rPr>
              <a:t>N</a:t>
            </a:r>
            <a:r>
              <a:rPr sz="2800" spc="-345" dirty="0">
                <a:latin typeface="Tahoma" panose="020B0604030504040204" pitchFamily="34" charset="0"/>
                <a:ea typeface="Tahoma" panose="020B0604030504040204" pitchFamily="34" charset="0"/>
                <a:cs typeface="Tahoma" panose="020B0604030504040204" pitchFamily="34" charset="0"/>
              </a:rPr>
              <a:t> </a:t>
            </a:r>
            <a:r>
              <a:rPr sz="2800" spc="-35" dirty="0">
                <a:latin typeface="Tahoma" panose="020B0604030504040204" pitchFamily="34" charset="0"/>
                <a:ea typeface="Tahoma" panose="020B0604030504040204" pitchFamily="34" charset="0"/>
                <a:cs typeface="Tahoma" panose="020B0604030504040204" pitchFamily="34" charset="0"/>
              </a:rPr>
              <a:t>A</a:t>
            </a:r>
            <a:r>
              <a:rPr sz="2800" spc="-5" dirty="0">
                <a:latin typeface="Tahoma" panose="020B0604030504040204" pitchFamily="34" charset="0"/>
                <a:ea typeface="Tahoma" panose="020B0604030504040204" pitchFamily="34" charset="0"/>
                <a:cs typeface="Tahoma" panose="020B0604030504040204" pitchFamily="34" charset="0"/>
              </a:rPr>
              <a:t>N</a:t>
            </a:r>
            <a:r>
              <a:rPr sz="2800" dirty="0">
                <a:latin typeface="Tahoma" panose="020B0604030504040204" pitchFamily="34" charset="0"/>
                <a:ea typeface="Tahoma" panose="020B0604030504040204" pitchFamily="34" charset="0"/>
                <a:cs typeface="Tahoma" panose="020B0604030504040204" pitchFamily="34" charset="0"/>
              </a:rPr>
              <a:t>D</a:t>
            </a:r>
            <a:r>
              <a:rPr sz="2800" spc="35" dirty="0">
                <a:latin typeface="Tahoma" panose="020B0604030504040204" pitchFamily="34" charset="0"/>
                <a:ea typeface="Tahoma" panose="020B0604030504040204" pitchFamily="34" charset="0"/>
                <a:cs typeface="Tahoma" panose="020B0604030504040204" pitchFamily="34" charset="0"/>
              </a:rPr>
              <a:t> </a:t>
            </a:r>
            <a:r>
              <a:rPr sz="2800" spc="-30" dirty="0">
                <a:latin typeface="Tahoma" panose="020B0604030504040204" pitchFamily="34" charset="0"/>
                <a:ea typeface="Tahoma" panose="020B0604030504040204" pitchFamily="34" charset="0"/>
                <a:cs typeface="Tahoma" panose="020B0604030504040204" pitchFamily="34" charset="0"/>
              </a:rPr>
              <a:t>I</a:t>
            </a:r>
            <a:r>
              <a:rPr sz="2800" spc="-35" dirty="0">
                <a:latin typeface="Tahoma" panose="020B0604030504040204" pitchFamily="34" charset="0"/>
                <a:ea typeface="Tahoma" panose="020B0604030504040204" pitchFamily="34" charset="0"/>
                <a:cs typeface="Tahoma" panose="020B0604030504040204" pitchFamily="34" charset="0"/>
              </a:rPr>
              <a:t>T</a:t>
            </a:r>
            <a:r>
              <a:rPr sz="2800" dirty="0">
                <a:latin typeface="Tahoma" panose="020B0604030504040204" pitchFamily="34" charset="0"/>
                <a:ea typeface="Tahoma" panose="020B0604030504040204" pitchFamily="34" charset="0"/>
                <a:cs typeface="Tahoma" panose="020B0604030504040204" pitchFamily="34" charset="0"/>
              </a:rPr>
              <a:t>S</a:t>
            </a:r>
            <a:r>
              <a:rPr sz="2800" spc="60" dirty="0">
                <a:latin typeface="Tahoma" panose="020B0604030504040204" pitchFamily="34" charset="0"/>
                <a:ea typeface="Tahoma" panose="020B0604030504040204" pitchFamily="34" charset="0"/>
                <a:cs typeface="Tahoma" panose="020B0604030504040204" pitchFamily="34" charset="0"/>
              </a:rPr>
              <a:t> </a:t>
            </a:r>
            <a:r>
              <a:rPr sz="2800" spc="-295" dirty="0">
                <a:latin typeface="Tahoma" panose="020B0604030504040204" pitchFamily="34" charset="0"/>
                <a:ea typeface="Tahoma" panose="020B0604030504040204" pitchFamily="34" charset="0"/>
                <a:cs typeface="Tahoma" panose="020B0604030504040204" pitchFamily="34" charset="0"/>
              </a:rPr>
              <a:t>V</a:t>
            </a:r>
            <a:r>
              <a:rPr sz="2800" spc="-35" dirty="0">
                <a:latin typeface="Tahoma" panose="020B0604030504040204" pitchFamily="34" charset="0"/>
                <a:ea typeface="Tahoma" panose="020B0604030504040204" pitchFamily="34" charset="0"/>
                <a:cs typeface="Tahoma" panose="020B0604030504040204" pitchFamily="34" charset="0"/>
              </a:rPr>
              <a:t>A</a:t>
            </a:r>
            <a:r>
              <a:rPr sz="2800" spc="25" dirty="0">
                <a:latin typeface="Tahoma" panose="020B0604030504040204" pitchFamily="34" charset="0"/>
                <a:ea typeface="Tahoma" panose="020B0604030504040204" pitchFamily="34" charset="0"/>
                <a:cs typeface="Tahoma" panose="020B0604030504040204" pitchFamily="34" charset="0"/>
              </a:rPr>
              <a:t>LU</a:t>
            </a:r>
            <a:r>
              <a:rPr sz="2800" dirty="0">
                <a:latin typeface="Tahoma" panose="020B0604030504040204" pitchFamily="34" charset="0"/>
                <a:ea typeface="Tahoma" panose="020B0604030504040204" pitchFamily="34" charset="0"/>
                <a:cs typeface="Tahoma" panose="020B0604030504040204" pitchFamily="34" charset="0"/>
              </a:rPr>
              <a:t>E</a:t>
            </a:r>
            <a:r>
              <a:rPr sz="2800" spc="-65" dirty="0">
                <a:latin typeface="Tahoma" panose="020B0604030504040204" pitchFamily="34" charset="0"/>
                <a:ea typeface="Tahoma" panose="020B0604030504040204" pitchFamily="34" charset="0"/>
                <a:cs typeface="Tahoma" panose="020B0604030504040204" pitchFamily="34" charset="0"/>
              </a:rPr>
              <a:t> </a:t>
            </a:r>
            <a:r>
              <a:rPr sz="2800" spc="-15" dirty="0">
                <a:latin typeface="Tahoma" panose="020B0604030504040204" pitchFamily="34" charset="0"/>
                <a:ea typeface="Tahoma" panose="020B0604030504040204" pitchFamily="34" charset="0"/>
                <a:cs typeface="Tahoma" panose="020B0604030504040204" pitchFamily="34" charset="0"/>
              </a:rPr>
              <a:t>P</a:t>
            </a:r>
            <a:r>
              <a:rPr sz="2800" spc="-30" dirty="0">
                <a:latin typeface="Tahoma" panose="020B0604030504040204" pitchFamily="34" charset="0"/>
                <a:ea typeface="Tahoma" panose="020B0604030504040204" pitchFamily="34" charset="0"/>
                <a:cs typeface="Tahoma" panose="020B0604030504040204" pitchFamily="34" charset="0"/>
              </a:rPr>
              <a:t>R</a:t>
            </a:r>
            <a:r>
              <a:rPr sz="2800" spc="10" dirty="0">
                <a:latin typeface="Tahoma" panose="020B0604030504040204" pitchFamily="34" charset="0"/>
                <a:ea typeface="Tahoma" panose="020B0604030504040204" pitchFamily="34" charset="0"/>
                <a:cs typeface="Tahoma" panose="020B0604030504040204" pitchFamily="34" charset="0"/>
              </a:rPr>
              <a:t>O</a:t>
            </a:r>
            <a:r>
              <a:rPr sz="2800" spc="-15" dirty="0">
                <a:latin typeface="Tahoma" panose="020B0604030504040204" pitchFamily="34" charset="0"/>
                <a:ea typeface="Tahoma" panose="020B0604030504040204" pitchFamily="34" charset="0"/>
                <a:cs typeface="Tahoma" panose="020B0604030504040204" pitchFamily="34" charset="0"/>
              </a:rPr>
              <a:t>P</a:t>
            </a:r>
            <a:r>
              <a:rPr sz="2800" spc="10" dirty="0">
                <a:latin typeface="Tahoma" panose="020B0604030504040204" pitchFamily="34" charset="0"/>
                <a:ea typeface="Tahoma" panose="020B0604030504040204" pitchFamily="34" charset="0"/>
                <a:cs typeface="Tahoma" panose="020B0604030504040204" pitchFamily="34" charset="0"/>
              </a:rPr>
              <a:t>O</a:t>
            </a:r>
            <a:r>
              <a:rPr sz="2800" spc="25" dirty="0">
                <a:latin typeface="Tahoma" panose="020B0604030504040204" pitchFamily="34" charset="0"/>
                <a:ea typeface="Tahoma" panose="020B0604030504040204" pitchFamily="34" charset="0"/>
                <a:cs typeface="Tahoma" panose="020B0604030504040204" pitchFamily="34" charset="0"/>
              </a:rPr>
              <a:t>S</a:t>
            </a:r>
            <a:r>
              <a:rPr sz="2800" spc="-30" dirty="0">
                <a:latin typeface="Tahoma" panose="020B0604030504040204" pitchFamily="34" charset="0"/>
                <a:ea typeface="Tahoma" panose="020B0604030504040204" pitchFamily="34" charset="0"/>
                <a:cs typeface="Tahoma" panose="020B0604030504040204" pitchFamily="34" charset="0"/>
              </a:rPr>
              <a:t>I</a:t>
            </a:r>
            <a:r>
              <a:rPr sz="2800" spc="-35" dirty="0">
                <a:latin typeface="Tahoma" panose="020B0604030504040204" pitchFamily="34" charset="0"/>
                <a:ea typeface="Tahoma" panose="020B0604030504040204" pitchFamily="34" charset="0"/>
                <a:cs typeface="Tahoma" panose="020B0604030504040204" pitchFamily="34" charset="0"/>
              </a:rPr>
              <a:t>T</a:t>
            </a:r>
            <a:r>
              <a:rPr sz="2800" spc="-30" dirty="0">
                <a:latin typeface="Tahoma" panose="020B0604030504040204" pitchFamily="34" charset="0"/>
                <a:ea typeface="Tahoma" panose="020B0604030504040204" pitchFamily="34" charset="0"/>
                <a:cs typeface="Tahoma" panose="020B0604030504040204" pitchFamily="34" charset="0"/>
              </a:rPr>
              <a:t>I</a:t>
            </a:r>
            <a:r>
              <a:rPr sz="2800" spc="10" dirty="0">
                <a:latin typeface="Tahoma" panose="020B0604030504040204" pitchFamily="34" charset="0"/>
                <a:ea typeface="Tahoma" panose="020B0604030504040204" pitchFamily="34" charset="0"/>
                <a:cs typeface="Tahoma" panose="020B0604030504040204" pitchFamily="34" charset="0"/>
              </a:rPr>
              <a:t>O</a:t>
            </a:r>
            <a:r>
              <a:rPr sz="2800" dirty="0">
                <a:latin typeface="Tahoma" panose="020B0604030504040204" pitchFamily="34" charset="0"/>
                <a:ea typeface="Tahoma" panose="020B0604030504040204" pitchFamily="34" charset="0"/>
                <a:cs typeface="Tahoma" panose="020B0604030504040204" pitchFamily="34" charset="0"/>
              </a:rPr>
              <a:t>N</a:t>
            </a:r>
          </a:p>
        </p:txBody>
      </p:sp>
      <p:sp>
        <p:nvSpPr>
          <p:cNvPr id="4" name="TextBox 3"/>
          <p:cNvSpPr txBox="1"/>
          <p:nvPr/>
        </p:nvSpPr>
        <p:spPr>
          <a:xfrm>
            <a:off x="5638800" y="3239809"/>
            <a:ext cx="8001000" cy="135421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onditional formatting </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Missing.</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ilter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Remove.</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ormula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Performance.</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P</a:t>
            </a:r>
            <a:r>
              <a:rPr lang="en-US" sz="1600" dirty="0" smtClean="0">
                <a:latin typeface="Tahoma" panose="020B0604030504040204" pitchFamily="34" charset="0"/>
                <a:ea typeface="Tahoma" panose="020B0604030504040204" pitchFamily="34" charset="0"/>
                <a:cs typeface="Tahoma" panose="020B0604030504040204" pitchFamily="34" charset="0"/>
              </a:rPr>
              <a:t>ivot table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Summary.</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G</a:t>
            </a:r>
            <a:r>
              <a:rPr lang="en-US" sz="1600" dirty="0" smtClean="0">
                <a:latin typeface="Tahoma" panose="020B0604030504040204" pitchFamily="34" charset="0"/>
                <a:ea typeface="Tahoma" panose="020B0604030504040204" pitchFamily="34" charset="0"/>
                <a:cs typeface="Tahoma" panose="020B0604030504040204" pitchFamily="34" charset="0"/>
              </a:rPr>
              <a:t>raph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Data </a:t>
            </a:r>
            <a:r>
              <a:rPr lang="en-US" sz="1600" dirty="0">
                <a:latin typeface="Tahoma" panose="020B0604030504040204" pitchFamily="34" charset="0"/>
                <a:ea typeface="Tahoma" panose="020B0604030504040204" pitchFamily="34" charset="0"/>
                <a:cs typeface="Tahoma" panose="020B0604030504040204" pitchFamily="34" charset="0"/>
              </a:rPr>
              <a:t>V</a:t>
            </a:r>
            <a:r>
              <a:rPr lang="en-US" sz="1600" dirty="0" smtClean="0">
                <a:latin typeface="Tahoma" panose="020B0604030504040204" pitchFamily="34" charset="0"/>
                <a:ea typeface="Tahoma" panose="020B0604030504040204" pitchFamily="34" charset="0"/>
                <a:cs typeface="Tahoma" panose="020B0604030504040204" pitchFamily="34" charset="0"/>
              </a:rPr>
              <a:t>isualization</a:t>
            </a:r>
            <a:r>
              <a:rPr lang="en-US" dirty="0" smtClean="0">
                <a:latin typeface="Tahoma" panose="020B0604030504040204" pitchFamily="34" charset="0"/>
                <a:ea typeface="Tahoma" panose="020B0604030504040204" pitchFamily="34" charset="0"/>
                <a:cs typeface="Tahoma" panose="020B0604030504040204" pitchFamily="34" charset="0"/>
              </a:rPr>
              <a:t>.</a:t>
            </a:r>
          </a:p>
        </p:txBody>
      </p:sp>
      <p:pic>
        <p:nvPicPr>
          <p:cNvPr id="7" name="Picture 6" descr="OUR SOLUTION AND ITS VALUE PROPOSITION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72514" t="42221" r="13515" b="33334"/>
          <a:stretch/>
        </p:blipFill>
        <p:spPr>
          <a:xfrm>
            <a:off x="835047" y="707708"/>
            <a:ext cx="1600200" cy="1676400"/>
          </a:xfrm>
          <a:prstGeom prst="rect">
            <a:avLst/>
          </a:prstGeom>
        </p:spPr>
      </p:pic>
      <p:pic>
        <p:nvPicPr>
          <p:cNvPr id="8" name="Picture 7" descr="How to Write a Great Value Proposition [7 Top Examples + Template] - Google Chrome"/>
          <p:cNvPicPr>
            <a:picLocks noChangeAspect="1"/>
          </p:cNvPicPr>
          <p:nvPr/>
        </p:nvPicPr>
        <p:blipFill rotWithShape="1">
          <a:blip r:embed="rId3">
            <a:extLst>
              <a:ext uri="{28A0092B-C50C-407E-A947-70E740481C1C}">
                <a14:useLocalDpi xmlns:a14="http://schemas.microsoft.com/office/drawing/2010/main" val="0"/>
              </a:ext>
            </a:extLst>
          </a:blip>
          <a:srcRect l="24054" t="25555" r="26049" b="18889"/>
          <a:stretch/>
        </p:blipFill>
        <p:spPr>
          <a:xfrm>
            <a:off x="835047" y="2743200"/>
            <a:ext cx="4194153" cy="23474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a:xfrm>
            <a:off x="2209800" y="862698"/>
            <a:ext cx="8134831" cy="1303867"/>
          </a:xfrm>
        </p:spPr>
        <p:txBody>
          <a:bodyPr>
            <a:normAutofit/>
          </a:bodyPr>
          <a:lstStyle/>
          <a:p>
            <a:r>
              <a:rPr lang="en-IN" sz="2800" dirty="0" smtClean="0">
                <a:latin typeface="Tahoma" panose="020B0604030504040204" pitchFamily="34" charset="0"/>
                <a:ea typeface="Tahoma" panose="020B0604030504040204" pitchFamily="34" charset="0"/>
                <a:cs typeface="Tahoma" panose="020B0604030504040204" pitchFamily="34" charset="0"/>
              </a:rPr>
              <a:t>DATASET DESCRIPTION</a:t>
            </a:r>
            <a:endParaRPr lang="en-IN" sz="28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1447800" y="2743200"/>
            <a:ext cx="9220200" cy="2339102"/>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E</a:t>
            </a:r>
            <a:r>
              <a:rPr lang="en-US" sz="1600" dirty="0" smtClean="0">
                <a:latin typeface="Tahoma" panose="020B0604030504040204" pitchFamily="34" charset="0"/>
                <a:ea typeface="Tahoma" panose="020B0604030504040204" pitchFamily="34" charset="0"/>
                <a:cs typeface="Tahoma" panose="020B0604030504040204" pitchFamily="34" charset="0"/>
              </a:rPr>
              <a:t>mployee dataset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kaggle.</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26 features available                    9 features used.</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ID                               Numerical.</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name                           Text.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type                            Roles.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erformance level                        High, Medium and Low.</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G</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ender                                       Male and Female.</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rating                          Numerical.</a:t>
            </a:r>
          </a:p>
          <a:p>
            <a:pPr marL="285750" indent="-285750">
              <a:buFont typeface="Wingdings" panose="05000000000000000000" pitchFamily="2" charset="2"/>
              <a:buChar char="v"/>
            </a:pPr>
            <a:endParaRPr lang="en-US" dirty="0"/>
          </a:p>
        </p:txBody>
      </p:sp>
      <p:pic>
        <p:nvPicPr>
          <p:cNvPr id="4" name="Picture 3" descr="Dataset Description LOGO - Google Search - Google Chrome"/>
          <p:cNvPicPr>
            <a:picLocks noChangeAspect="1"/>
          </p:cNvPicPr>
          <p:nvPr/>
        </p:nvPicPr>
        <p:blipFill rotWithShape="1">
          <a:blip r:embed="rId2" cstate="print">
            <a:extLst>
              <a:ext uri="{28A0092B-C50C-407E-A947-70E740481C1C}">
                <a14:useLocalDpi xmlns:a14="http://schemas.microsoft.com/office/drawing/2010/main" val="0"/>
              </a:ext>
            </a:extLst>
          </a:blip>
          <a:srcRect l="32599" t="36667" r="37463" b="38888"/>
          <a:stretch/>
        </p:blipFill>
        <p:spPr>
          <a:xfrm>
            <a:off x="9069473" y="1202926"/>
            <a:ext cx="1275158" cy="623409"/>
          </a:xfrm>
          <a:prstGeom prst="rect">
            <a:avLst/>
          </a:prstGeom>
        </p:spPr>
      </p:pic>
      <p:pic>
        <p:nvPicPr>
          <p:cNvPr id="6" name="Picture 5" descr="Dataset Description LOGO - Google Search - Google Chrome"/>
          <p:cNvPicPr>
            <a:picLocks noChangeAspect="1"/>
          </p:cNvPicPr>
          <p:nvPr/>
        </p:nvPicPr>
        <p:blipFill rotWithShape="1">
          <a:blip r:embed="rId3">
            <a:extLst>
              <a:ext uri="{28A0092B-C50C-407E-A947-70E740481C1C}">
                <a14:useLocalDpi xmlns:a14="http://schemas.microsoft.com/office/drawing/2010/main" val="0"/>
              </a:ext>
            </a:extLst>
          </a:blip>
          <a:srcRect l="26049" t="46667" r="57984" b="30000"/>
          <a:stretch/>
        </p:blipFill>
        <p:spPr>
          <a:xfrm>
            <a:off x="8839200" y="2819400"/>
            <a:ext cx="2432047" cy="2057400"/>
          </a:xfrm>
          <a:prstGeom prst="rect">
            <a:avLst/>
          </a:prstGeom>
        </p:spPr>
      </p:pic>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7" name="object 7"/>
          <p:cNvSpPr txBox="1">
            <a:spLocks noGrp="1"/>
          </p:cNvSpPr>
          <p:nvPr>
            <p:ph type="title"/>
          </p:nvPr>
        </p:nvSpPr>
        <p:spPr>
          <a:xfrm>
            <a:off x="1066800" y="1402094"/>
            <a:ext cx="8947150" cy="447558"/>
          </a:xfrm>
          <a:prstGeom prst="rect">
            <a:avLst/>
          </a:prstGeom>
        </p:spPr>
        <p:txBody>
          <a:bodyPr vert="horz" wrap="square" lIns="0" tIns="16510" rIns="0" bIns="0" rtlCol="0">
            <a:spAutoFit/>
          </a:bodyPr>
          <a:lstStyle/>
          <a:p>
            <a:pPr marL="12700">
              <a:lnSpc>
                <a:spcPct val="100000"/>
              </a:lnSpc>
              <a:spcBef>
                <a:spcPts val="130"/>
              </a:spcBef>
            </a:pPr>
            <a:r>
              <a:rPr sz="2800" spc="15" dirty="0" smtClean="0">
                <a:latin typeface="Tahoma" panose="020B0604030504040204" pitchFamily="34" charset="0"/>
                <a:ea typeface="Tahoma" panose="020B0604030504040204" pitchFamily="34" charset="0"/>
                <a:cs typeface="Tahoma" panose="020B0604030504040204" pitchFamily="34" charset="0"/>
              </a:rPr>
              <a:t>THE</a:t>
            </a:r>
            <a:r>
              <a:rPr sz="2800" spc="20" dirty="0" smtClean="0">
                <a:latin typeface="Tahoma" panose="020B0604030504040204" pitchFamily="34" charset="0"/>
                <a:ea typeface="Tahoma" panose="020B0604030504040204" pitchFamily="34" charset="0"/>
                <a:cs typeface="Tahoma" panose="020B0604030504040204" pitchFamily="34" charset="0"/>
              </a:rPr>
              <a:t> </a:t>
            </a:r>
            <a:r>
              <a:rPr lang="en-US" sz="2800" spc="20" dirty="0" smtClean="0">
                <a:latin typeface="Tahoma" panose="020B0604030504040204" pitchFamily="34" charset="0"/>
                <a:ea typeface="Tahoma" panose="020B0604030504040204" pitchFamily="34" charset="0"/>
                <a:cs typeface="Tahoma" panose="020B0604030504040204" pitchFamily="34" charset="0"/>
              </a:rPr>
              <a:t>"</a:t>
            </a:r>
            <a:r>
              <a:rPr sz="2800" spc="10" dirty="0" smtClean="0">
                <a:latin typeface="Tahoma" panose="020B0604030504040204" pitchFamily="34" charset="0"/>
                <a:ea typeface="Tahoma" panose="020B0604030504040204" pitchFamily="34" charset="0"/>
                <a:cs typeface="Tahoma" panose="020B0604030504040204" pitchFamily="34" charset="0"/>
              </a:rPr>
              <a:t>WOW</a:t>
            </a:r>
            <a:r>
              <a:rPr lang="en-US" sz="2800" spc="10" dirty="0" smtClean="0">
                <a:latin typeface="Tahoma" panose="020B0604030504040204" pitchFamily="34" charset="0"/>
                <a:ea typeface="Tahoma" panose="020B0604030504040204" pitchFamily="34" charset="0"/>
                <a:cs typeface="Tahoma" panose="020B0604030504040204" pitchFamily="34" charset="0"/>
              </a:rPr>
              <a:t>"</a:t>
            </a:r>
            <a:r>
              <a:rPr sz="2800" spc="85" dirty="0" smtClean="0">
                <a:latin typeface="Tahoma" panose="020B0604030504040204" pitchFamily="34" charset="0"/>
                <a:ea typeface="Tahoma" panose="020B0604030504040204" pitchFamily="34" charset="0"/>
                <a:cs typeface="Tahoma" panose="020B0604030504040204" pitchFamily="34" charset="0"/>
              </a:rPr>
              <a:t> </a:t>
            </a:r>
            <a:r>
              <a:rPr sz="2800" spc="10" dirty="0" smtClean="0">
                <a:latin typeface="Tahoma" panose="020B0604030504040204" pitchFamily="34" charset="0"/>
                <a:ea typeface="Tahoma" panose="020B0604030504040204" pitchFamily="34" charset="0"/>
                <a:cs typeface="Tahoma" panose="020B0604030504040204" pitchFamily="34" charset="0"/>
              </a:rPr>
              <a:t>IN</a:t>
            </a:r>
            <a:r>
              <a:rPr sz="2800" spc="-5" dirty="0" smtClean="0">
                <a:latin typeface="Tahoma" panose="020B0604030504040204" pitchFamily="34" charset="0"/>
                <a:ea typeface="Tahoma" panose="020B0604030504040204" pitchFamily="34" charset="0"/>
                <a:cs typeface="Tahoma" panose="020B0604030504040204" pitchFamily="34" charset="0"/>
              </a:rPr>
              <a:t> </a:t>
            </a:r>
            <a:r>
              <a:rPr sz="2800" spc="15" dirty="0" smtClean="0">
                <a:latin typeface="Tahoma" panose="020B0604030504040204" pitchFamily="34" charset="0"/>
                <a:ea typeface="Tahoma" panose="020B0604030504040204" pitchFamily="34" charset="0"/>
                <a:cs typeface="Tahoma" panose="020B0604030504040204" pitchFamily="34" charset="0"/>
              </a:rPr>
              <a:t>OUR</a:t>
            </a:r>
            <a:r>
              <a:rPr sz="2800" spc="-10" dirty="0" smtClean="0">
                <a:latin typeface="Tahoma" panose="020B0604030504040204" pitchFamily="34" charset="0"/>
                <a:ea typeface="Tahoma" panose="020B0604030504040204" pitchFamily="34" charset="0"/>
                <a:cs typeface="Tahoma" panose="020B0604030504040204" pitchFamily="34" charset="0"/>
              </a:rPr>
              <a:t> </a:t>
            </a:r>
            <a:r>
              <a:rPr sz="2800" spc="20" dirty="0" smtClean="0">
                <a:latin typeface="Tahoma" panose="020B0604030504040204" pitchFamily="34" charset="0"/>
                <a:ea typeface="Tahoma" panose="020B0604030504040204" pitchFamily="34" charset="0"/>
                <a:cs typeface="Tahoma" panose="020B0604030504040204" pitchFamily="34" charset="0"/>
              </a:rPr>
              <a:t>SOLUTION</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3200400" y="2286000"/>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827502" y="2581706"/>
            <a:ext cx="7686902" cy="3908762"/>
          </a:xfrm>
          <a:prstGeom prst="rect">
            <a:avLst/>
          </a:prstGeom>
          <a:noFill/>
        </p:spPr>
        <p:txBody>
          <a:bodyPr wrap="square" rtlCol="0">
            <a:spAutoFit/>
          </a:bodyPr>
          <a:lstStyle/>
          <a:p>
            <a:endParaRPr lang="en-US" b="1" dirty="0" smtClean="0"/>
          </a:p>
          <a:p>
            <a:pPr marL="285750" indent="-285750">
              <a:buFont typeface="Wingdings" panose="05000000000000000000" pitchFamily="2" charset="2"/>
              <a:buChar char="v"/>
            </a:pPr>
            <a:r>
              <a:rPr lang="en-US" b="1" dirty="0" smtClean="0"/>
              <a:t> </a:t>
            </a:r>
            <a:r>
              <a:rPr lang="en-US" sz="1600" b="1" dirty="0">
                <a:latin typeface="Tahoma" panose="020B0604030504040204" pitchFamily="34" charset="0"/>
                <a:ea typeface="Tahoma" panose="020B0604030504040204" pitchFamily="34" charset="0"/>
                <a:cs typeface="Tahoma" panose="020B0604030504040204" pitchFamily="34" charset="0"/>
              </a:rPr>
              <a:t>C</a:t>
            </a:r>
            <a:r>
              <a:rPr lang="en-US" sz="1600" b="1" dirty="0" smtClean="0">
                <a:latin typeface="Tahoma" panose="020B0604030504040204" pitchFamily="34" charset="0"/>
                <a:ea typeface="Tahoma" panose="020B0604030504040204" pitchFamily="34" charset="0"/>
                <a:cs typeface="Tahoma" panose="020B0604030504040204" pitchFamily="34" charset="0"/>
              </a:rPr>
              <a:t>onditional formatting </a:t>
            </a:r>
          </a:p>
          <a:p>
            <a:r>
              <a:rPr lang="en-US" sz="1600" b="1"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dentifying missing data.</a:t>
            </a:r>
          </a:p>
          <a:p>
            <a:pPr marL="285750" indent="-28575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Filter</a:t>
            </a:r>
          </a:p>
          <a:p>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 remove blank cells.</a:t>
            </a:r>
            <a:endParaRPr lang="en-US" sz="1600" b="1"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b="1" dirty="0">
                <a:latin typeface="Tahoma" panose="020B0604030504040204" pitchFamily="34" charset="0"/>
                <a:ea typeface="Tahoma" panose="020B0604030504040204" pitchFamily="34" charset="0"/>
                <a:cs typeface="Tahoma" panose="020B0604030504040204" pitchFamily="34" charset="0"/>
              </a:rPr>
              <a:t>P</a:t>
            </a:r>
            <a:r>
              <a:rPr lang="en-US" sz="1600" b="1" dirty="0" smtClean="0">
                <a:latin typeface="Tahoma" panose="020B0604030504040204" pitchFamily="34" charset="0"/>
                <a:ea typeface="Tahoma" panose="020B0604030504040204" pitchFamily="34" charset="0"/>
                <a:cs typeface="Tahoma" panose="020B0604030504040204" pitchFamily="34" charset="0"/>
              </a:rPr>
              <a:t>erformance level  </a:t>
            </a:r>
          </a:p>
          <a:p>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=IFS(logical_test1,value_if_true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,[logical_test2,value_if_true2],…)</a:t>
            </a:r>
            <a:r>
              <a:rPr lang="en-US" sz="1600" dirty="0" smtClean="0">
                <a:latin typeface="Tahoma" panose="020B0604030504040204" pitchFamily="34" charset="0"/>
                <a:ea typeface="Tahoma" panose="020B0604030504040204" pitchFamily="34" charset="0"/>
                <a:cs typeface="Tahoma" panose="020B0604030504040204" pitchFamily="34" charset="0"/>
              </a:rPr>
              <a:t> </a:t>
            </a:r>
          </a:p>
          <a:p>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=IFS(Z8</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&gt;=5,”VERY HIGH”,Z8&gt;=4,”HIGH”,Z8&gt;=3,MEDIUM”,TRUE,”LOW)</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ummary </a:t>
            </a:r>
          </a:p>
          <a:p>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Pivot table.</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ata visualization                </a:t>
            </a:r>
          </a:p>
          <a:p>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Graph : column chart with trend line.</a:t>
            </a:r>
          </a:p>
          <a:p>
            <a:endParaRPr lang="en-US" sz="1600"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         </a:t>
            </a:r>
            <a:endParaRPr lang="en-US" dirty="0"/>
          </a:p>
        </p:txBody>
      </p:sp>
      <p:pic>
        <p:nvPicPr>
          <p:cNvPr id="5" name="Picture 4" descr="THE &quot;WOW&quot; IN OUR SOLUTION logo for ppt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5987" t="64444" r="74055" b="12223"/>
          <a:stretch/>
        </p:blipFill>
        <p:spPr>
          <a:xfrm>
            <a:off x="752475" y="2719513"/>
            <a:ext cx="3075027" cy="1833395"/>
          </a:xfrm>
          <a:prstGeom prst="rect">
            <a:avLst/>
          </a:prstGeom>
        </p:spPr>
      </p:pic>
      <p:pic>
        <p:nvPicPr>
          <p:cNvPr id="10" name="Picture 9" descr="THE &quot;WOW&quot; IN OUR SOLUTION logo for ppt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39343" t="32222" r="38526" b="44444"/>
          <a:stretch/>
        </p:blipFill>
        <p:spPr>
          <a:xfrm>
            <a:off x="9144000" y="973199"/>
            <a:ext cx="1561141" cy="121422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1015</TotalTime>
  <Words>678</Words>
  <Application>Microsoft Office PowerPoint</Application>
  <PresentationFormat>Widescreen</PresentationFormat>
  <Paragraphs>128</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Garamond</vt:lpstr>
      <vt:lpstr>Tahoma</vt:lpstr>
      <vt:lpstr>Times New Roman</vt:lpstr>
      <vt:lpstr>Trebuchet MS</vt:lpstr>
      <vt:lpstr>Wingdings</vt:lpstr>
      <vt:lpstr>Organic</vt:lpstr>
      <vt:lpstr>Employee Data Analysis using Excel  </vt:lpstr>
      <vt:lpstr>PowerPoint Presentation</vt:lpstr>
      <vt:lpstr>AGENDA    </vt:lpstr>
      <vt:lpstr>PROBLEM  STATEMENT</vt:lpstr>
      <vt:lpstr>PROJECT OVERVIEW</vt:lpstr>
      <vt:lpstr>WHO ARE THE END USERS?</vt:lpstr>
      <vt:lpstr>OUR SOLUTION AND ITS VALUE PROPOSITION</vt:lpstr>
      <vt:lpstr>DATASET DESCRIPTION</vt:lpstr>
      <vt:lpstr>THE "WOW" IN OUR SOLUTION</vt:lpstr>
      <vt:lpstr>Data collection  </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dc:title>
  <dc:creator>Konduru Narasimha</dc:creator>
  <cp:lastModifiedBy>nehal</cp:lastModifiedBy>
  <cp:revision>69</cp:revision>
  <dcterms:created xsi:type="dcterms:W3CDTF">2024-03-29T15:07:22Z</dcterms:created>
  <dcterms:modified xsi:type="dcterms:W3CDTF">2024-09-04T09:54:36Z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